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handoutMasterIdLst>
    <p:handoutMasterId r:id="rId115"/>
  </p:handoutMasterIdLst>
  <p:sldIdLst>
    <p:sldId id="256" r:id="rId2"/>
    <p:sldId id="328" r:id="rId3"/>
    <p:sldId id="444" r:id="rId4"/>
    <p:sldId id="393" r:id="rId5"/>
    <p:sldId id="341" r:id="rId6"/>
    <p:sldId id="342" r:id="rId7"/>
    <p:sldId id="343" r:id="rId8"/>
    <p:sldId id="340" r:id="rId9"/>
    <p:sldId id="329" r:id="rId10"/>
    <p:sldId id="395" r:id="rId11"/>
    <p:sldId id="319" r:id="rId12"/>
    <p:sldId id="420" r:id="rId13"/>
    <p:sldId id="313" r:id="rId14"/>
    <p:sldId id="397" r:id="rId15"/>
    <p:sldId id="344" r:id="rId16"/>
    <p:sldId id="352" r:id="rId17"/>
    <p:sldId id="345" r:id="rId18"/>
    <p:sldId id="346" r:id="rId19"/>
    <p:sldId id="353" r:id="rId20"/>
    <p:sldId id="354" r:id="rId21"/>
    <p:sldId id="347" r:id="rId22"/>
    <p:sldId id="348" r:id="rId23"/>
    <p:sldId id="349" r:id="rId24"/>
    <p:sldId id="466" r:id="rId25"/>
    <p:sldId id="350" r:id="rId26"/>
    <p:sldId id="351" r:id="rId27"/>
    <p:sldId id="331" r:id="rId28"/>
    <p:sldId id="467" r:id="rId29"/>
    <p:sldId id="400" r:id="rId30"/>
    <p:sldId id="399" r:id="rId31"/>
    <p:sldId id="402" r:id="rId32"/>
    <p:sldId id="404" r:id="rId33"/>
    <p:sldId id="405" r:id="rId34"/>
    <p:sldId id="406" r:id="rId35"/>
    <p:sldId id="407" r:id="rId36"/>
    <p:sldId id="408" r:id="rId37"/>
    <p:sldId id="409" r:id="rId38"/>
    <p:sldId id="410" r:id="rId39"/>
    <p:sldId id="412" r:id="rId40"/>
    <p:sldId id="355" r:id="rId41"/>
    <p:sldId id="358" r:id="rId42"/>
    <p:sldId id="468" r:id="rId43"/>
    <p:sldId id="356" r:id="rId44"/>
    <p:sldId id="364" r:id="rId45"/>
    <p:sldId id="360" r:id="rId46"/>
    <p:sldId id="362" r:id="rId47"/>
    <p:sldId id="363" r:id="rId48"/>
    <p:sldId id="332" r:id="rId49"/>
    <p:sldId id="333" r:id="rId50"/>
    <p:sldId id="365" r:id="rId51"/>
    <p:sldId id="469" r:id="rId52"/>
    <p:sldId id="470" r:id="rId53"/>
    <p:sldId id="414" r:id="rId54"/>
    <p:sldId id="415" r:id="rId55"/>
    <p:sldId id="416" r:id="rId56"/>
    <p:sldId id="417" r:id="rId57"/>
    <p:sldId id="413" r:id="rId58"/>
    <p:sldId id="366" r:id="rId59"/>
    <p:sldId id="471" r:id="rId60"/>
    <p:sldId id="472" r:id="rId61"/>
    <p:sldId id="367" r:id="rId62"/>
    <p:sldId id="368" r:id="rId63"/>
    <p:sldId id="369" r:id="rId64"/>
    <p:sldId id="418" r:id="rId65"/>
    <p:sldId id="473" r:id="rId66"/>
    <p:sldId id="474" r:id="rId67"/>
    <p:sldId id="475" r:id="rId68"/>
    <p:sldId id="423" r:id="rId69"/>
    <p:sldId id="421" r:id="rId70"/>
    <p:sldId id="377" r:id="rId71"/>
    <p:sldId id="476" r:id="rId72"/>
    <p:sldId id="376" r:id="rId73"/>
    <p:sldId id="427" r:id="rId74"/>
    <p:sldId id="428" r:id="rId75"/>
    <p:sldId id="429" r:id="rId76"/>
    <p:sldId id="430" r:id="rId77"/>
    <p:sldId id="419" r:id="rId78"/>
    <p:sldId id="425" r:id="rId79"/>
    <p:sldId id="464" r:id="rId80"/>
    <p:sldId id="424" r:id="rId81"/>
    <p:sldId id="465" r:id="rId82"/>
    <p:sldId id="443" r:id="rId83"/>
    <p:sldId id="452" r:id="rId84"/>
    <p:sldId id="458" r:id="rId85"/>
    <p:sldId id="460" r:id="rId86"/>
    <p:sldId id="461" r:id="rId87"/>
    <p:sldId id="462" r:id="rId88"/>
    <p:sldId id="463" r:id="rId89"/>
    <p:sldId id="378" r:id="rId90"/>
    <p:sldId id="379" r:id="rId91"/>
    <p:sldId id="307" r:id="rId92"/>
    <p:sldId id="477" r:id="rId93"/>
    <p:sldId id="322" r:id="rId94"/>
    <p:sldId id="326" r:id="rId95"/>
    <p:sldId id="434" r:id="rId96"/>
    <p:sldId id="433" r:id="rId97"/>
    <p:sldId id="381" r:id="rId98"/>
    <p:sldId id="382" r:id="rId99"/>
    <p:sldId id="383" r:id="rId100"/>
    <p:sldId id="388" r:id="rId101"/>
    <p:sldId id="440" r:id="rId102"/>
    <p:sldId id="442" r:id="rId103"/>
    <p:sldId id="441" r:id="rId104"/>
    <p:sldId id="387" r:id="rId105"/>
    <p:sldId id="445" r:id="rId106"/>
    <p:sldId id="450" r:id="rId107"/>
    <p:sldId id="451" r:id="rId108"/>
    <p:sldId id="447" r:id="rId109"/>
    <p:sldId id="448" r:id="rId110"/>
    <p:sldId id="389" r:id="rId111"/>
    <p:sldId id="438" r:id="rId112"/>
    <p:sldId id="439" r:id="rId113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FFFF"/>
    <a:srgbClr val="254061"/>
    <a:srgbClr val="284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2" autoAdjust="0"/>
    <p:restoredTop sz="99167" autoAdjust="0"/>
  </p:normalViewPr>
  <p:slideViewPr>
    <p:cSldViewPr>
      <p:cViewPr>
        <p:scale>
          <a:sx n="70" d="100"/>
          <a:sy n="70" d="100"/>
        </p:scale>
        <p:origin x="-1230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DA2F9-B548-4407-AB1C-1A1402670E21}" type="datetimeFigureOut">
              <a:rPr lang="ru-RU" smtClean="0"/>
              <a:t>21.11.2011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DA7F5-70AA-43C8-877D-2666DF1C6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065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2EC927-4DF7-44EE-B4C5-71AD54443A34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51E8F67-C573-4689-B9C5-CDE3CC0AA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2454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446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24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28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42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51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24001" y="521494"/>
            <a:ext cx="6093884" cy="257056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52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59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60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65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66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67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24001" y="521494"/>
            <a:ext cx="6093884" cy="257056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71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1988DD0-EBAF-48F0-AB08-D1EE1A3067AA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92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016" y="3257423"/>
            <a:ext cx="7315968" cy="308635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92451-8FF9-45A2-8036-08270A7B4350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0B6F8-AB69-42AB-AE05-FA64B109F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99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92B13-5EAC-45C0-B56A-B385416376DE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1E9F9-A0DF-4143-B637-955A55446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40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610E-D43E-46E2-BFE9-51DACF7707E9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463C1-3382-4BAA-9CEE-0996AE0D9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63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DFB9D-CBEB-4CFD-8A90-41C807A0A7BF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7B8B2-226A-4AB6-B224-DA50C1A8E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4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BF2F-B379-40F5-A665-4E0F9B7EEBA2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49AC3-952C-47E3-B7B6-138A0E33E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97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F9E7A-5EC2-4D70-B231-30EFDAFC7A75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9132F-A13F-4573-81C1-EDF564482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82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B19A0-7A6A-4CDB-AF87-09868606C2CC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E21BC-C5FE-4B2D-B96A-65A93448B0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9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C6C11-F408-47BE-9D3D-008B980A9D74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332D-C42F-4E79-AD4D-4C8FFDBA9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552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6E133-AB6B-42E3-81B8-84984A30C871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D43BB-9C11-4043-B41A-1F9F4508B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8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37A3C-BA1E-4964-9166-93F43DAB35AA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871E0-EB4B-4334-9F66-7DB903113D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701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60B32-213B-485E-AB0D-1049A2B9F393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CC96B-9333-472C-8EEC-049EE7E8B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79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9BFB-A025-46EA-9B5E-4F7A80DD6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9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14F432-81F9-452F-98C9-9CC603732228}" type="datetimeFigureOut">
              <a:rPr lang="ru-RU"/>
              <a:pPr>
                <a:defRPr/>
              </a:pPr>
              <a:t>21.11.2011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A94F66-1ED4-48F2-A978-D11F4E3B61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6.png"/><Relationship Id="rId7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3.png"/><Relationship Id="rId7" Type="http://schemas.openxmlformats.org/officeDocument/2006/relationships/image" Target="../media/image8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6.png"/><Relationship Id="rId7" Type="http://schemas.openxmlformats.org/officeDocument/2006/relationships/image" Target="../media/image3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3.png"/><Relationship Id="rId7" Type="http://schemas.openxmlformats.org/officeDocument/2006/relationships/image" Target="../media/image9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8.png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100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2.png"/><Relationship Id="rId4" Type="http://schemas.openxmlformats.org/officeDocument/2006/relationships/image" Target="../media/image101.png"/><Relationship Id="rId9" Type="http://schemas.openxmlformats.org/officeDocument/2006/relationships/image" Target="../media/image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10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7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8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9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1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c-bitrix.ru/products/cms/demo.php" TargetMode="External"/><Relationship Id="rId3" Type="http://schemas.openxmlformats.org/officeDocument/2006/relationships/image" Target="../media/image121.png"/><Relationship Id="rId7" Type="http://schemas.openxmlformats.org/officeDocument/2006/relationships/hyperlink" Target="http://www.1c-bitrix.ru/products/intranet/demo.php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1c-bitrix.ru/download/intranet.php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98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98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3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4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jpe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4.png"/><Relationship Id="rId7" Type="http://schemas.openxmlformats.org/officeDocument/2006/relationships/image" Target="../media/image2.png"/><Relationship Id="rId12" Type="http://schemas.openxmlformats.org/officeDocument/2006/relationships/image" Target="../media/image13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8.png"/><Relationship Id="rId5" Type="http://schemas.openxmlformats.org/officeDocument/2006/relationships/image" Target="../media/image3.png"/><Relationship Id="rId10" Type="http://schemas.openxmlformats.org/officeDocument/2006/relationships/image" Target="../media/image137.png"/><Relationship Id="rId4" Type="http://schemas.openxmlformats.org/officeDocument/2006/relationships/image" Target="../media/image7.png"/><Relationship Id="rId9" Type="http://schemas.openxmlformats.org/officeDocument/2006/relationships/image" Target="../media/image136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hyperlink" Target="http://mp.1c-bitrix.ru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1.png"/><Relationship Id="rId10" Type="http://schemas.openxmlformats.org/officeDocument/2006/relationships/image" Target="../media/image143.png"/><Relationship Id="rId4" Type="http://schemas.openxmlformats.org/officeDocument/2006/relationships/image" Target="../media/image140.png"/><Relationship Id="rId9" Type="http://schemas.openxmlformats.org/officeDocument/2006/relationships/image" Target="../media/image2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7.png"/><Relationship Id="rId7" Type="http://schemas.openxmlformats.org/officeDocument/2006/relationships/hyperlink" Target="http://seminars.1c-bitrix.ru/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Relationship Id="rId9" Type="http://schemas.openxmlformats.org/officeDocument/2006/relationships/image" Target="../media/image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11431" y="2348880"/>
            <a:ext cx="9155431" cy="2160240"/>
          </a:xfrm>
          <a:prstGeom prst="rect">
            <a:avLst/>
          </a:prstGeom>
          <a:solidFill>
            <a:srgbClr val="32609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179512" y="2857500"/>
            <a:ext cx="830720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4000" dirty="0" smtClean="0">
                <a:solidFill>
                  <a:schemeClr val="bg1"/>
                </a:solidFill>
              </a:rPr>
              <a:t>1С-Битрикс: Корпоративный портал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735" y="238450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3700463" y="4902259"/>
            <a:ext cx="53276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sz="2400" dirty="0" smtClean="0"/>
              <a:t>от эффективности сотрудника к эффективности компании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948123" y="1344642"/>
            <a:ext cx="5094277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/>
              <a:t>1С-Битрикс: Корпоративный портал</a:t>
            </a:r>
            <a:endParaRPr lang="en-US" sz="2000" b="1" dirty="0" smtClean="0">
              <a:latin typeface="Verdan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66344" y="2471886"/>
            <a:ext cx="496855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система управления корпоративным порталом – внутренним «пространством» для коллективной работы, объединяющим людей, процессы и информацию в </a:t>
            </a:r>
            <a:r>
              <a:rPr lang="ru-RU" sz="2000" dirty="0" smtClean="0">
                <a:latin typeface="+mj-lt"/>
              </a:rPr>
              <a:t>организации</a:t>
            </a:r>
          </a:p>
          <a:p>
            <a:endParaRPr lang="ru-RU" sz="2000" dirty="0" smtClean="0">
              <a:latin typeface="+mj-lt"/>
            </a:endParaRPr>
          </a:p>
          <a:p>
            <a:endParaRPr lang="ru-RU" sz="2000" dirty="0">
              <a:latin typeface="+mj-lt"/>
            </a:endParaRPr>
          </a:p>
          <a:p>
            <a:r>
              <a:rPr lang="en-US" sz="2800" u="sng" dirty="0" smtClean="0">
                <a:solidFill>
                  <a:srgbClr val="C00000"/>
                </a:solidFill>
                <a:latin typeface="+mj-lt"/>
              </a:rPr>
              <a:t>www.1c-bitrix.ru</a:t>
            </a:r>
            <a:endParaRPr lang="ru-RU" sz="2800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38099"/>
            <a:ext cx="9143999" cy="980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6700" algn="l"/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Быстро. Просто. Эффективно.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Picture 3" descr="C:\Users\Natalia\CP 11_sticker_72dp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556792"/>
            <a:ext cx="3264765" cy="359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Группа 8"/>
          <p:cNvGrpSpPr>
            <a:grpSpLocks/>
          </p:cNvGrpSpPr>
          <p:nvPr/>
        </p:nvGrpSpPr>
        <p:grpSpPr bwMode="auto">
          <a:xfrm>
            <a:off x="144463" y="4627736"/>
            <a:ext cx="8859837" cy="1428022"/>
            <a:chOff x="387751" y="5484361"/>
            <a:chExt cx="8286808" cy="162339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87751" y="5484361"/>
              <a:ext cx="8286808" cy="1623399"/>
            </a:xfrm>
            <a:prstGeom prst="roundRect">
              <a:avLst>
                <a:gd name="adj" fmla="val 1188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000" dirty="0">
                <a:latin typeface="+mj-lt"/>
              </a:endParaRPr>
            </a:p>
          </p:txBody>
        </p:sp>
        <p:sp>
          <p:nvSpPr>
            <p:cNvPr id="3079" name="Прямоугольник 6"/>
            <p:cNvSpPr>
              <a:spLocks noChangeArrowheads="1"/>
            </p:cNvSpPr>
            <p:nvPr/>
          </p:nvSpPr>
          <p:spPr bwMode="auto">
            <a:xfrm>
              <a:off x="459805" y="5603253"/>
              <a:ext cx="8164805" cy="150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ru-RU" sz="2000" dirty="0" smtClean="0">
                  <a:latin typeface="+mj-lt"/>
                </a:rPr>
                <a:t>На </a:t>
              </a:r>
              <a:r>
                <a:rPr lang="ru-RU" sz="2000" dirty="0">
                  <a:latin typeface="+mj-lt"/>
                </a:rPr>
                <a:t>корпоративном портале можно </a:t>
              </a:r>
              <a:r>
                <a:rPr lang="ru-RU" sz="2000" dirty="0" smtClean="0">
                  <a:latin typeface="+mj-lt"/>
                </a:rPr>
                <a:t>быстро </a:t>
              </a:r>
              <a:r>
                <a:rPr lang="ru-RU" sz="2000" dirty="0">
                  <a:latin typeface="+mj-lt"/>
                </a:rPr>
                <a:t>найти контакты коллег, узнать, где в настоящий момент нужный вам сотрудник, запланировать собрание, </a:t>
              </a:r>
              <a:r>
                <a:rPr lang="ru-RU" sz="2000" dirty="0" smtClean="0">
                  <a:latin typeface="+mj-lt"/>
                </a:rPr>
                <a:t>поставить задачу </a:t>
              </a:r>
              <a:r>
                <a:rPr lang="ru-RU" sz="2000" dirty="0">
                  <a:latin typeface="+mj-lt"/>
                </a:rPr>
                <a:t>и отслеживать </a:t>
              </a:r>
              <a:r>
                <a:rPr lang="ru-RU" sz="2000" dirty="0" smtClean="0">
                  <a:latin typeface="+mj-lt"/>
                </a:rPr>
                <a:t>результат, легко найти нужный документ, написать </a:t>
              </a:r>
              <a:r>
                <a:rPr lang="ru-RU" sz="2000" dirty="0">
                  <a:latin typeface="+mj-lt"/>
                </a:rPr>
                <a:t>в блог</a:t>
              </a:r>
              <a:r>
                <a:rPr lang="ru-RU" sz="2000" dirty="0" smtClean="0">
                  <a:latin typeface="+mj-lt"/>
                </a:rPr>
                <a:t>, прочитать </a:t>
              </a:r>
              <a:r>
                <a:rPr lang="ru-RU" sz="2000" dirty="0">
                  <a:latin typeface="+mj-lt"/>
                </a:rPr>
                <a:t>новости и многое </a:t>
              </a:r>
              <a:r>
                <a:rPr lang="ru-RU" sz="2000" dirty="0" smtClean="0">
                  <a:latin typeface="+mj-lt"/>
                </a:rPr>
                <a:t>другое.</a:t>
              </a:r>
              <a:r>
                <a:rPr lang="ru-RU" sz="2000" dirty="0">
                  <a:latin typeface="+mj-lt"/>
                </a:rPr>
                <a:t>	</a:t>
              </a:r>
            </a:p>
          </p:txBody>
        </p:sp>
      </p:grpSp>
      <p:pic>
        <p:nvPicPr>
          <p:cNvPr id="9218" name="Picture 2" descr="C:\Users\Natalia\Pictures\скриншоты КП10\startda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6" y="1523732"/>
            <a:ext cx="4141482" cy="273964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Корпоративный портал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760" y="1523608"/>
            <a:ext cx="4265636" cy="275480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3943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98728" y="239564"/>
            <a:ext cx="6029456" cy="558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+mj-lt"/>
                <a:cs typeface="+mn-cs"/>
              </a:rPr>
              <a:t>Communication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+mj-lt"/>
                <a:cs typeface="+mn-cs"/>
              </a:rPr>
              <a:t>Collaboration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+mj-lt"/>
                <a:cs typeface="+mn-cs"/>
              </a:rPr>
              <a:t>Corporate culture</a:t>
            </a:r>
            <a:endParaRPr lang="ru-RU" sz="2800" b="1" dirty="0">
              <a:latin typeface="+mj-lt"/>
              <a:cs typeface="+mn-cs"/>
            </a:endParaRPr>
          </a:p>
        </p:txBody>
      </p:sp>
      <p:sp>
        <p:nvSpPr>
          <p:cNvPr id="4099" name="Прямоугольник 7"/>
          <p:cNvSpPr>
            <a:spLocks noChangeArrowheads="1"/>
          </p:cNvSpPr>
          <p:nvPr/>
        </p:nvSpPr>
        <p:spPr bwMode="auto">
          <a:xfrm>
            <a:off x="615950" y="2696418"/>
            <a:ext cx="5000625" cy="290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69875" indent="-269875">
              <a:lnSpc>
                <a:spcPct val="200000"/>
              </a:lnSpc>
              <a:buFont typeface="Arial" charset="0"/>
              <a:buChar char="•"/>
            </a:pPr>
            <a:r>
              <a:rPr lang="ru-RU" sz="3200" b="1">
                <a:solidFill>
                  <a:srgbClr val="000000"/>
                </a:solidFill>
                <a:latin typeface="+mj-lt"/>
              </a:rPr>
              <a:t>К</a:t>
            </a:r>
            <a:r>
              <a:rPr lang="ru-RU" sz="3200">
                <a:solidFill>
                  <a:srgbClr val="000000"/>
                </a:solidFill>
                <a:latin typeface="+mj-lt"/>
              </a:rPr>
              <a:t>оллективная работа</a:t>
            </a:r>
          </a:p>
          <a:p>
            <a:pPr marL="269875" indent="-269875">
              <a:lnSpc>
                <a:spcPct val="200000"/>
              </a:lnSpc>
              <a:buFont typeface="Arial" charset="0"/>
              <a:buChar char="•"/>
            </a:pPr>
            <a:r>
              <a:rPr lang="ru-RU" sz="3200" b="1">
                <a:solidFill>
                  <a:srgbClr val="000000"/>
                </a:solidFill>
                <a:latin typeface="+mj-lt"/>
              </a:rPr>
              <a:t>К</a:t>
            </a:r>
            <a:r>
              <a:rPr lang="ru-RU" sz="3200">
                <a:solidFill>
                  <a:srgbClr val="000000"/>
                </a:solidFill>
                <a:latin typeface="+mj-lt"/>
              </a:rPr>
              <a:t>оммуникации</a:t>
            </a:r>
          </a:p>
          <a:p>
            <a:pPr marL="269875" indent="-269875">
              <a:lnSpc>
                <a:spcPct val="200000"/>
              </a:lnSpc>
              <a:buFont typeface="Arial" charset="0"/>
              <a:buChar char="•"/>
            </a:pPr>
            <a:r>
              <a:rPr lang="ru-RU" sz="3200" b="1">
                <a:solidFill>
                  <a:srgbClr val="000000"/>
                </a:solidFill>
                <a:latin typeface="+mj-lt"/>
              </a:rPr>
              <a:t>К</a:t>
            </a:r>
            <a:r>
              <a:rPr lang="ru-RU" sz="3200">
                <a:solidFill>
                  <a:srgbClr val="000000"/>
                </a:solidFill>
                <a:latin typeface="+mj-lt"/>
              </a:rPr>
              <a:t>орпоративная культура </a:t>
            </a:r>
            <a:endParaRPr lang="ru-RU" sz="3200">
              <a:latin typeface="+mj-lt"/>
            </a:endParaRPr>
          </a:p>
        </p:txBody>
      </p:sp>
      <p:sp>
        <p:nvSpPr>
          <p:cNvPr id="4100" name="Прямоугольник 5"/>
          <p:cNvSpPr>
            <a:spLocks noChangeArrowheads="1"/>
          </p:cNvSpPr>
          <p:nvPr/>
        </p:nvSpPr>
        <p:spPr bwMode="auto">
          <a:xfrm>
            <a:off x="238820" y="2056656"/>
            <a:ext cx="80724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Корпоративные </a:t>
            </a:r>
            <a:r>
              <a:rPr lang="ru-RU" sz="2400" dirty="0" smtClean="0">
                <a:latin typeface="+mj-lt"/>
              </a:rPr>
              <a:t>порталы - новый </a:t>
            </a:r>
            <a:r>
              <a:rPr lang="ru-RU" sz="2400" dirty="0">
                <a:latin typeface="+mj-lt"/>
              </a:rPr>
              <a:t>класс </a:t>
            </a:r>
            <a:r>
              <a:rPr lang="ru-RU" sz="2400" dirty="0" smtClean="0">
                <a:latin typeface="+mj-lt"/>
              </a:rPr>
              <a:t>программного обеспечения, который решает </a:t>
            </a:r>
            <a:r>
              <a:rPr lang="ru-RU" sz="2400" dirty="0">
                <a:latin typeface="+mj-lt"/>
              </a:rPr>
              <a:t>три типа задач:</a:t>
            </a:r>
          </a:p>
        </p:txBody>
      </p:sp>
      <p:pic>
        <p:nvPicPr>
          <p:cNvPr id="4101" name="Picture 2" descr="C:\Users\User\Desktop\new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103563"/>
            <a:ext cx="31051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272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4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 bwMode="auto">
          <a:xfrm>
            <a:off x="3957" y="-1427"/>
            <a:ext cx="5360131" cy="6859427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23528" y="1107316"/>
            <a:ext cx="4896098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dirty="0">
                <a:latin typeface="+mj-lt"/>
              </a:rPr>
              <a:t>Растет компания и ее </a:t>
            </a:r>
            <a:r>
              <a:rPr lang="ru-RU" sz="2000" b="1" dirty="0">
                <a:latin typeface="+mj-lt"/>
              </a:rPr>
              <a:t>территориальная </a:t>
            </a:r>
            <a:r>
              <a:rPr lang="ru-RU" sz="2000" b="1" dirty="0" err="1">
                <a:latin typeface="+mj-lt"/>
              </a:rPr>
              <a:t>распределенность</a:t>
            </a:r>
            <a:r>
              <a:rPr lang="ru-RU" sz="2000" dirty="0" smtClean="0">
                <a:latin typeface="+mj-lt"/>
              </a:rPr>
              <a:t>.</a:t>
            </a:r>
            <a:endParaRPr lang="ru-RU" sz="2000" b="1" dirty="0" smtClean="0">
              <a:latin typeface="+mj-lt"/>
            </a:endParaRP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b="1" dirty="0" smtClean="0">
                <a:latin typeface="+mj-lt"/>
              </a:rPr>
              <a:t>Отсутствуют </a:t>
            </a:r>
            <a:r>
              <a:rPr lang="ru-RU" sz="2000" dirty="0">
                <a:latin typeface="+mj-lt"/>
              </a:rPr>
              <a:t>полноценные </a:t>
            </a:r>
            <a:r>
              <a:rPr lang="ru-RU" sz="2000" b="1" dirty="0">
                <a:latin typeface="+mj-lt"/>
              </a:rPr>
              <a:t>коммуникации </a:t>
            </a:r>
            <a:r>
              <a:rPr lang="ru-RU" sz="2000" dirty="0">
                <a:latin typeface="+mj-lt"/>
              </a:rPr>
              <a:t>внутри компании </a:t>
            </a:r>
            <a:r>
              <a:rPr lang="ru-RU" sz="1600" dirty="0">
                <a:latin typeface="+mj-lt"/>
              </a:rPr>
              <a:t>(сотрудники не знают друг друга в лицо, нет единых справочников (адреса, телефоны).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dirty="0">
                <a:latin typeface="+mj-lt"/>
              </a:rPr>
              <a:t>Необходимо </a:t>
            </a:r>
            <a:r>
              <a:rPr lang="ru-RU" sz="2000" b="1" dirty="0">
                <a:latin typeface="+mj-lt"/>
              </a:rPr>
              <a:t>автоматизировать рутинные бизнес-процессы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(например, заявки и бронирование переговорных комнат).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b="1" dirty="0">
                <a:latin typeface="+mj-lt"/>
              </a:rPr>
              <a:t>Отсутствуют</a:t>
            </a:r>
            <a:r>
              <a:rPr lang="ru-RU" sz="2000" dirty="0">
                <a:latin typeface="+mj-lt"/>
              </a:rPr>
              <a:t> единые </a:t>
            </a:r>
            <a:r>
              <a:rPr lang="ru-RU" sz="2000" b="1" dirty="0">
                <a:latin typeface="+mj-lt"/>
              </a:rPr>
              <a:t>хранилища документов</a:t>
            </a:r>
            <a:r>
              <a:rPr lang="ru-RU" sz="2000" dirty="0">
                <a:latin typeface="+mj-lt"/>
              </a:rPr>
              <a:t>.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dirty="0">
                <a:latin typeface="+mj-lt"/>
              </a:rPr>
              <a:t>Невозможна </a:t>
            </a:r>
            <a:r>
              <a:rPr lang="ru-RU" sz="2000" b="1" dirty="0">
                <a:latin typeface="+mj-lt"/>
              </a:rPr>
              <a:t>удаленная </a:t>
            </a:r>
            <a:r>
              <a:rPr lang="ru-RU" sz="2000" dirty="0">
                <a:latin typeface="+mj-lt"/>
              </a:rPr>
              <a:t>работа.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dirty="0">
                <a:latin typeface="+mj-lt"/>
              </a:rPr>
              <a:t>Невозможно </a:t>
            </a:r>
            <a:r>
              <a:rPr lang="ru-RU" sz="2000" b="1" dirty="0">
                <a:latin typeface="+mj-lt"/>
              </a:rPr>
              <a:t>консолидировать работу </a:t>
            </a:r>
            <a:r>
              <a:rPr lang="ru-RU" sz="2000" dirty="0">
                <a:latin typeface="+mj-lt"/>
              </a:rPr>
              <a:t>всех подразделений.</a:t>
            </a:r>
          </a:p>
        </p:txBody>
      </p:sp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01321" y="201386"/>
            <a:ext cx="4962767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Корпоративный портал нужен, когда:</a:t>
            </a:r>
            <a:endParaRPr lang="en-US" sz="2400" dirty="0" smtClean="0">
              <a:latin typeface="Verdana" pitchFamily="34" charset="0"/>
            </a:endParaRPr>
          </a:p>
        </p:txBody>
      </p:sp>
      <p:pic>
        <p:nvPicPr>
          <p:cNvPr id="13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1" y="541002"/>
            <a:ext cx="293370" cy="29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atalia\Downloads\9092870_m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 bwMode="auto">
          <a:xfrm>
            <a:off x="-36512" y="-14127"/>
            <a:ext cx="5360131" cy="6872127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67767" y="1412776"/>
            <a:ext cx="4932040" cy="51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dirty="0">
                <a:latin typeface="+mj-lt"/>
                <a:sym typeface="Wingdings" pitchFamily="2" charset="2"/>
              </a:rPr>
              <a:t>Управляемости компании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b="1" dirty="0">
                <a:latin typeface="+mj-lt"/>
                <a:sym typeface="Wingdings" pitchFamily="2" charset="2"/>
              </a:rPr>
              <a:t>Эффективной работы </a:t>
            </a:r>
            <a:r>
              <a:rPr lang="ru-RU" sz="2000" dirty="0">
                <a:latin typeface="+mj-lt"/>
                <a:sym typeface="Wingdings" pitchFamily="2" charset="2"/>
              </a:rPr>
              <a:t>сотрудников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b="1" dirty="0">
                <a:latin typeface="+mj-lt"/>
                <a:sym typeface="Wingdings" pitchFamily="2" charset="2"/>
              </a:rPr>
              <a:t>Минимизации</a:t>
            </a:r>
            <a:r>
              <a:rPr lang="ru-RU" sz="2000" dirty="0">
                <a:latin typeface="+mj-lt"/>
                <a:sym typeface="Wingdings" pitchFamily="2" charset="2"/>
              </a:rPr>
              <a:t> потерь времени при поиске информации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b="1" dirty="0">
                <a:latin typeface="+mj-lt"/>
                <a:sym typeface="Wingdings" pitchFamily="2" charset="2"/>
              </a:rPr>
              <a:t>Осведомленности</a:t>
            </a:r>
            <a:r>
              <a:rPr lang="ru-RU" sz="2000" dirty="0">
                <a:latin typeface="+mj-lt"/>
                <a:sym typeface="Wingdings" pitchFamily="2" charset="2"/>
              </a:rPr>
              <a:t> о процессах и </a:t>
            </a:r>
            <a:r>
              <a:rPr lang="ru-RU" sz="2000" b="1" dirty="0">
                <a:latin typeface="+mj-lt"/>
                <a:sym typeface="Wingdings" pitchFamily="2" charset="2"/>
              </a:rPr>
              <a:t>настроениях </a:t>
            </a:r>
            <a:r>
              <a:rPr lang="ru-RU" sz="2000" dirty="0">
                <a:latin typeface="+mj-lt"/>
                <a:sym typeface="Wingdings" pitchFamily="2" charset="2"/>
              </a:rPr>
              <a:t>в компании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b="1" dirty="0">
                <a:latin typeface="+mj-lt"/>
                <a:sym typeface="Wingdings" pitchFamily="2" charset="2"/>
              </a:rPr>
              <a:t>Автоматизации бизнес-процессов </a:t>
            </a:r>
            <a:r>
              <a:rPr lang="ru-RU" sz="2000" dirty="0">
                <a:latin typeface="+mj-lt"/>
                <a:sym typeface="Wingdings" pitchFamily="2" charset="2"/>
              </a:rPr>
              <a:t>и документооборота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dirty="0">
                <a:latin typeface="+mj-lt"/>
                <a:sym typeface="Wingdings" pitchFamily="2" charset="2"/>
              </a:rPr>
              <a:t>Наличия </a:t>
            </a:r>
            <a:r>
              <a:rPr lang="ru-RU" sz="2000" b="1" dirty="0">
                <a:latin typeface="+mj-lt"/>
                <a:sym typeface="Wingdings" pitchFamily="2" charset="2"/>
              </a:rPr>
              <a:t>единой точки </a:t>
            </a:r>
            <a:r>
              <a:rPr lang="ru-RU" sz="2000" dirty="0">
                <a:latin typeface="+mj-lt"/>
                <a:sym typeface="Wingdings" pitchFamily="2" charset="2"/>
              </a:rPr>
              <a:t>доступа к информации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dirty="0">
                <a:latin typeface="+mj-lt"/>
                <a:sym typeface="Wingdings" pitchFamily="2" charset="2"/>
              </a:rPr>
              <a:t>Формирования </a:t>
            </a:r>
            <a:r>
              <a:rPr lang="ru-RU" sz="2000" b="1" dirty="0">
                <a:latin typeface="+mj-lt"/>
                <a:sym typeface="Wingdings" pitchFamily="2" charset="2"/>
              </a:rPr>
              <a:t>корпоративной культуры</a:t>
            </a:r>
          </a:p>
          <a:p>
            <a:pPr marL="266700" lvl="1" indent="-26670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  <a:tabLst>
                <a:tab pos="355600" algn="l"/>
              </a:tabLst>
            </a:pPr>
            <a:r>
              <a:rPr lang="ru-RU" sz="2000" dirty="0">
                <a:latin typeface="+mj-lt"/>
                <a:sym typeface="Wingdings" pitchFamily="2" charset="2"/>
              </a:rPr>
              <a:t>Информационной </a:t>
            </a:r>
            <a:r>
              <a:rPr lang="ru-RU" sz="2000" b="1" dirty="0">
                <a:latin typeface="+mj-lt"/>
                <a:sym typeface="Wingdings" pitchFamily="2" charset="2"/>
              </a:rPr>
              <a:t>поддержки</a:t>
            </a:r>
            <a:r>
              <a:rPr lang="ru-RU" sz="2000" dirty="0">
                <a:latin typeface="+mj-lt"/>
                <a:sym typeface="Wingdings" pitchFamily="2" charset="2"/>
              </a:rPr>
              <a:t> инициатив руководства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727807" y="120608"/>
            <a:ext cx="4572000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 smtClean="0"/>
              <a:t>Что ждет руководитель от портала?</a:t>
            </a:r>
            <a:endParaRPr lang="en-US" sz="2400" dirty="0" smtClean="0">
              <a:latin typeface="Verdana" pitchFamily="34" charset="0"/>
            </a:endParaRPr>
          </a:p>
        </p:txBody>
      </p:sp>
      <p:pic>
        <p:nvPicPr>
          <p:cNvPr id="12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07" y="282554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4" y="-1428"/>
            <a:ext cx="9131818" cy="685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 bwMode="auto">
          <a:xfrm>
            <a:off x="4081096" y="-1428"/>
            <a:ext cx="5062904" cy="6853251"/>
          </a:xfrm>
          <a:prstGeom prst="rect">
            <a:avLst/>
          </a:prstGeom>
          <a:solidFill>
            <a:srgbClr val="FFFFFF">
              <a:alpha val="92157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45867" y="1133252"/>
            <a:ext cx="4714875" cy="45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177800" indent="-177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b="1" dirty="0">
                <a:latin typeface="+mj-lt"/>
                <a:sym typeface="Wingdings" pitchFamily="2" charset="2"/>
              </a:rPr>
              <a:t>Быстрого</a:t>
            </a:r>
            <a:r>
              <a:rPr lang="ru-RU" sz="2000" dirty="0">
                <a:latin typeface="+mj-lt"/>
                <a:sym typeface="Wingdings" pitchFamily="2" charset="2"/>
              </a:rPr>
              <a:t> и </a:t>
            </a:r>
            <a:r>
              <a:rPr lang="ru-RU" sz="2000" b="1" dirty="0">
                <a:latin typeface="+mj-lt"/>
                <a:sym typeface="Wingdings" pitchFamily="2" charset="2"/>
              </a:rPr>
              <a:t>комфортного</a:t>
            </a:r>
            <a:r>
              <a:rPr lang="ru-RU" sz="2000" dirty="0">
                <a:latin typeface="+mj-lt"/>
                <a:sym typeface="Wingdings" pitchFamily="2" charset="2"/>
              </a:rPr>
              <a:t> включения в коллектив новых сотрудников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b="1" dirty="0">
                <a:latin typeface="+mj-lt"/>
                <a:sym typeface="Wingdings" pitchFamily="2" charset="2"/>
              </a:rPr>
              <a:t>Оптимальной атмосферы </a:t>
            </a:r>
            <a:r>
              <a:rPr lang="ru-RU" sz="2000" dirty="0">
                <a:latin typeface="+mj-lt"/>
                <a:sym typeface="Wingdings" pitchFamily="2" charset="2"/>
              </a:rPr>
              <a:t>в коллективе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dirty="0" smtClean="0">
                <a:latin typeface="+mj-lt"/>
                <a:sym typeface="Wingdings" pitchFamily="2" charset="2"/>
              </a:rPr>
              <a:t>Комфортных условий </a:t>
            </a:r>
            <a:r>
              <a:rPr lang="ru-RU" sz="2000" dirty="0">
                <a:latin typeface="+mj-lt"/>
                <a:sym typeface="Wingdings" pitchFamily="2" charset="2"/>
              </a:rPr>
              <a:t>работы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dirty="0">
                <a:latin typeface="+mj-lt"/>
                <a:sym typeface="Wingdings" pitchFamily="2" charset="2"/>
              </a:rPr>
              <a:t>Быстрого </a:t>
            </a:r>
            <a:r>
              <a:rPr lang="ru-RU" sz="2000" b="1" dirty="0">
                <a:latin typeface="+mj-lt"/>
                <a:sym typeface="Wingdings" pitchFamily="2" charset="2"/>
              </a:rPr>
              <a:t>доступа</a:t>
            </a:r>
            <a:r>
              <a:rPr lang="ru-RU" sz="2000" dirty="0">
                <a:latin typeface="+mj-lt"/>
                <a:sym typeface="Wingdings" pitchFamily="2" charset="2"/>
              </a:rPr>
              <a:t> к информации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dirty="0">
                <a:latin typeface="+mj-lt"/>
                <a:sym typeface="Wingdings" pitchFamily="2" charset="2"/>
              </a:rPr>
              <a:t>Компанию с </a:t>
            </a:r>
            <a:r>
              <a:rPr lang="ru-RU" sz="2000" b="1" dirty="0">
                <a:latin typeface="+mj-lt"/>
                <a:sym typeface="Wingdings" pitchFamily="2" charset="2"/>
              </a:rPr>
              <a:t>человеческим </a:t>
            </a:r>
            <a:r>
              <a:rPr lang="ru-RU" sz="2000" b="1" dirty="0" smtClean="0">
                <a:latin typeface="+mj-lt"/>
                <a:sym typeface="Wingdings" pitchFamily="2" charset="2"/>
              </a:rPr>
              <a:t>лицом </a:t>
            </a:r>
            <a:endParaRPr lang="ru-RU" sz="2000" b="1" dirty="0">
              <a:latin typeface="+mj-lt"/>
              <a:sym typeface="Wingdings" pitchFamily="2" charset="2"/>
            </a:endParaRP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b="1" dirty="0">
                <a:latin typeface="+mj-lt"/>
                <a:sym typeface="Wingdings" pitchFamily="2" charset="2"/>
              </a:rPr>
              <a:t>Эффективного</a:t>
            </a:r>
            <a:r>
              <a:rPr lang="ru-RU" sz="2000" dirty="0">
                <a:latin typeface="+mj-lt"/>
                <a:sym typeface="Wingdings" pitchFamily="2" charset="2"/>
              </a:rPr>
              <a:t> производственного </a:t>
            </a:r>
            <a:r>
              <a:rPr lang="ru-RU" sz="2000" b="1" dirty="0">
                <a:latin typeface="+mj-lt"/>
                <a:sym typeface="Wingdings" pitchFamily="2" charset="2"/>
              </a:rPr>
              <a:t>процесса</a:t>
            </a:r>
            <a:r>
              <a:rPr lang="ru-RU" sz="2000" dirty="0">
                <a:latin typeface="+mj-lt"/>
                <a:sym typeface="Wingdings" pitchFamily="2" charset="2"/>
              </a:rPr>
              <a:t>, </a:t>
            </a:r>
            <a:r>
              <a:rPr lang="ru-RU" sz="2000" b="1" dirty="0">
                <a:latin typeface="+mj-lt"/>
                <a:sym typeface="Wingdings" pitchFamily="2" charset="2"/>
              </a:rPr>
              <a:t>минимальных</a:t>
            </a:r>
            <a:r>
              <a:rPr lang="ru-RU" sz="2000" dirty="0">
                <a:latin typeface="+mj-lt"/>
                <a:sym typeface="Wingdings" pitchFamily="2" charset="2"/>
              </a:rPr>
              <a:t> непроизводственных </a:t>
            </a:r>
            <a:r>
              <a:rPr lang="ru-RU" sz="2000" b="1" dirty="0">
                <a:latin typeface="+mj-lt"/>
                <a:sym typeface="Wingdings" pitchFamily="2" charset="2"/>
              </a:rPr>
              <a:t>потерь времени </a:t>
            </a:r>
            <a:r>
              <a:rPr lang="ru-RU" sz="2000" dirty="0">
                <a:latin typeface="+mj-lt"/>
                <a:sym typeface="Wingdings" pitchFamily="2" charset="2"/>
              </a:rPr>
              <a:t>на выполнение своих задач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dirty="0" smtClean="0">
                <a:latin typeface="+mj-lt"/>
                <a:sym typeface="Wingdings" pitchFamily="2" charset="2"/>
              </a:rPr>
              <a:t>Удобную </a:t>
            </a:r>
            <a:r>
              <a:rPr lang="ru-RU" sz="2000" dirty="0">
                <a:latin typeface="+mj-lt"/>
                <a:sym typeface="Wingdings" pitchFamily="2" charset="2"/>
              </a:rPr>
              <a:t>форму отчетности 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  <a:buFont typeface="Arial" charset="0"/>
              <a:buChar char="•"/>
            </a:pPr>
            <a:r>
              <a:rPr lang="ru-RU" sz="2000" dirty="0" smtClean="0">
                <a:latin typeface="+mj-lt"/>
                <a:sym typeface="Wingdings" pitchFamily="2" charset="2"/>
              </a:rPr>
              <a:t>Способы </a:t>
            </a:r>
            <a:r>
              <a:rPr lang="ru-RU" sz="2000" b="1" dirty="0">
                <a:latin typeface="+mj-lt"/>
                <a:sym typeface="Wingdings" pitchFamily="2" charset="2"/>
              </a:rPr>
              <a:t>достучаться</a:t>
            </a:r>
            <a:r>
              <a:rPr lang="ru-RU" sz="2000" dirty="0">
                <a:latin typeface="+mj-lt"/>
                <a:sym typeface="Wingdings" pitchFamily="2" charset="2"/>
              </a:rPr>
              <a:t> до руководства</a:t>
            </a:r>
            <a:endParaRPr lang="ru-RU" sz="2000" dirty="0">
              <a:latin typeface="+mj-lt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771818" y="77759"/>
            <a:ext cx="4298586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 smtClean="0"/>
              <a:t>Чего ждут сотрудники?</a:t>
            </a:r>
            <a:endParaRPr lang="en-US" sz="2400" dirty="0" smtClean="0">
              <a:latin typeface="Verdana" pitchFamily="34" charset="0"/>
            </a:endParaRPr>
          </a:p>
        </p:txBody>
      </p:sp>
      <p:pic>
        <p:nvPicPr>
          <p:cNvPr id="12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018" y="459780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4627" y="1412776"/>
            <a:ext cx="4258639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Вертикальные коммуникации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Новости компании 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Фото и </a:t>
            </a:r>
            <a:r>
              <a:rPr lang="ru-RU" dirty="0" err="1">
                <a:latin typeface="+mj-lt"/>
              </a:rPr>
              <a:t>Видеогалерея</a:t>
            </a:r>
            <a:r>
              <a:rPr lang="ru-RU" dirty="0">
                <a:latin typeface="+mj-lt"/>
              </a:rPr>
              <a:t> 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Списки сотрудников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Телефонные справочники 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Графики отсутствий 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Управление документами </a:t>
            </a:r>
            <a:endParaRPr lang="ru-RU" dirty="0">
              <a:latin typeface="+mj-lt"/>
            </a:endParaRP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Социальный </a:t>
            </a:r>
            <a:r>
              <a:rPr lang="ru-RU" dirty="0">
                <a:latin typeface="+mj-lt"/>
              </a:rPr>
              <a:t>поиск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База знаний (</a:t>
            </a:r>
            <a:r>
              <a:rPr lang="ru-RU" dirty="0" err="1">
                <a:latin typeface="+mj-lt"/>
              </a:rPr>
              <a:t>Wiki</a:t>
            </a:r>
            <a:r>
              <a:rPr lang="ru-RU" dirty="0">
                <a:latin typeface="+mj-lt"/>
              </a:rPr>
              <a:t>) 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Система обучения </a:t>
            </a:r>
          </a:p>
          <a:p>
            <a:pPr marL="35560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и многое другое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55802" y="1423888"/>
            <a:ext cx="4588197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Горизонтальные коммуникации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Проекты и Задачи </a:t>
            </a:r>
            <a:r>
              <a:rPr lang="ru-RU" dirty="0">
                <a:latin typeface="+mj-lt"/>
              </a:rPr>
              <a:t>2.0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err="1" smtClean="0">
                <a:latin typeface="+mj-lt"/>
              </a:rPr>
              <a:t>Таймменеджмент</a:t>
            </a:r>
            <a:r>
              <a:rPr lang="ru-RU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2.0 </a:t>
            </a:r>
          </a:p>
          <a:p>
            <a:pPr marL="730250" lvl="1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Учет </a:t>
            </a:r>
            <a:r>
              <a:rPr lang="ru-RU" dirty="0">
                <a:latin typeface="+mj-lt"/>
              </a:rPr>
              <a:t>рабочего времени</a:t>
            </a:r>
          </a:p>
          <a:p>
            <a:pPr marL="730250" lvl="1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Календари, планирование </a:t>
            </a:r>
            <a:endParaRPr lang="ru-RU" dirty="0">
              <a:latin typeface="+mj-lt"/>
            </a:endParaRP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Собрания и планерки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Коллективная </a:t>
            </a:r>
            <a:r>
              <a:rPr lang="ru-RU" dirty="0">
                <a:latin typeface="+mj-lt"/>
              </a:rPr>
              <a:t>работа, группы </a:t>
            </a:r>
            <a:endParaRPr lang="ru-RU" dirty="0" smtClean="0">
              <a:latin typeface="+mj-lt"/>
            </a:endParaRP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atin typeface="+mj-lt"/>
              </a:rPr>
              <a:t>Обмен </a:t>
            </a:r>
            <a:r>
              <a:rPr lang="ru-RU" dirty="0">
                <a:latin typeface="+mj-lt"/>
              </a:rPr>
              <a:t>сообщениями на портале 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Индикатор присутствия 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IM-сообщения, </a:t>
            </a:r>
            <a:r>
              <a:rPr lang="ru-RU" dirty="0" err="1">
                <a:latin typeface="+mj-lt"/>
              </a:rPr>
              <a:t>Jabber</a:t>
            </a:r>
            <a:r>
              <a:rPr lang="ru-RU" dirty="0">
                <a:latin typeface="+mj-lt"/>
              </a:rPr>
              <a:t>/XMPP 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Видеоконференции 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Экстранет 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 err="1">
                <a:latin typeface="+mj-lt"/>
              </a:rPr>
              <a:t>Send&amp;Save</a:t>
            </a:r>
            <a:r>
              <a:rPr lang="ru-RU" dirty="0">
                <a:latin typeface="+mj-lt"/>
              </a:rPr>
              <a:t> SMTP сервер </a:t>
            </a:r>
          </a:p>
          <a:p>
            <a:pPr marL="273050" indent="-177800"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и многое другое</a:t>
            </a:r>
          </a:p>
        </p:txBody>
      </p:sp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71120" y="0"/>
            <a:ext cx="5996882" cy="1084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/>
              <a:t>Возможности</a:t>
            </a:r>
          </a:p>
          <a:p>
            <a:pPr algn="l"/>
            <a:r>
              <a:rPr lang="ru-RU" sz="2400" b="1" dirty="0" smtClean="0"/>
              <a:t>«1С-Битрикс: Корпоративный портал»</a:t>
            </a:r>
            <a:endParaRPr lang="en-US" sz="24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388" y="1340768"/>
            <a:ext cx="3960812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Автоматизация бизнеса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Автоматизация отчетов</a:t>
            </a: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latin typeface="+mj-lt"/>
              </a:rPr>
              <a:t>CRM</a:t>
            </a:r>
            <a:endParaRPr lang="en-US" sz="2000" dirty="0" smtClean="0">
              <a:latin typeface="+mj-lt"/>
            </a:endParaRP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Бизнес-процессы</a:t>
            </a:r>
            <a:endParaRPr lang="en-US" sz="2000" dirty="0" smtClean="0">
              <a:latin typeface="+mj-lt"/>
            </a:endParaRP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Визуальное </a:t>
            </a:r>
            <a:r>
              <a:rPr lang="ru-RU" sz="2000" dirty="0">
                <a:latin typeface="+mj-lt"/>
              </a:rPr>
              <a:t>проектирование бизнес-процессов </a:t>
            </a: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Многодепартаментность </a:t>
            </a:r>
            <a:endParaRPr lang="en-US" sz="2000" dirty="0" smtClean="0">
              <a:latin typeface="+mj-lt"/>
            </a:endParaRP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Списки </a:t>
            </a:r>
            <a:r>
              <a:rPr lang="ru-RU" sz="2000" dirty="0">
                <a:latin typeface="+mj-lt"/>
              </a:rPr>
              <a:t>(</a:t>
            </a:r>
            <a:r>
              <a:rPr lang="ru-RU" sz="2000" dirty="0" err="1">
                <a:latin typeface="+mj-lt"/>
              </a:rPr>
              <a:t>Records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Management</a:t>
            </a:r>
            <a:r>
              <a:rPr lang="ru-RU" sz="2000" dirty="0">
                <a:latin typeface="+mj-lt"/>
              </a:rPr>
              <a:t>) </a:t>
            </a: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Анализ посещаемости</a:t>
            </a: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Техподдержка и многое другое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11638" y="1350293"/>
            <a:ext cx="4932362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Внутренние коммуникации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Интерактивная «Живая </a:t>
            </a:r>
            <a:r>
              <a:rPr lang="ru-RU" sz="2000" dirty="0" smtClean="0">
                <a:latin typeface="+mj-lt"/>
              </a:rPr>
              <a:t>лента» </a:t>
            </a:r>
            <a:r>
              <a:rPr lang="en-US" sz="2000" dirty="0" smtClean="0">
                <a:latin typeface="+mj-lt"/>
              </a:rPr>
              <a:t/>
            </a:r>
            <a:br>
              <a:rPr lang="en-US" sz="2000" dirty="0" smtClean="0">
                <a:latin typeface="+mj-lt"/>
              </a:rPr>
            </a:br>
            <a:r>
              <a:rPr lang="ru-RU" sz="1400" dirty="0" smtClean="0">
                <a:latin typeface="+mj-lt"/>
              </a:rPr>
              <a:t>лента </a:t>
            </a:r>
            <a:r>
              <a:rPr lang="ru-RU" sz="1400" dirty="0" smtClean="0">
                <a:latin typeface="+mj-lt"/>
              </a:rPr>
              <a:t>всех обновлений на </a:t>
            </a:r>
            <a:r>
              <a:rPr lang="ru-RU" sz="1400" dirty="0" smtClean="0">
                <a:latin typeface="+mj-lt"/>
              </a:rPr>
              <a:t>портале</a:t>
            </a:r>
            <a:endParaRPr lang="en-US" sz="2000" dirty="0" smtClean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Социальная сеть, «Друзья», «Коллеги» </a:t>
            </a:r>
            <a:endParaRPr lang="ru-RU" sz="2000" dirty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«Мне нравится»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Портал </a:t>
            </a:r>
            <a:r>
              <a:rPr lang="ru-RU" sz="2000" dirty="0">
                <a:latin typeface="+mj-lt"/>
              </a:rPr>
              <a:t>«Есть идея</a:t>
            </a:r>
            <a:r>
              <a:rPr lang="ru-RU" sz="2000" dirty="0" smtClean="0">
                <a:latin typeface="+mj-lt"/>
              </a:rPr>
              <a:t>?»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Персональные </a:t>
            </a:r>
            <a:r>
              <a:rPr lang="ru-RU" sz="2000" dirty="0">
                <a:latin typeface="+mj-lt"/>
              </a:rPr>
              <a:t>файлы 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Блоги </a:t>
            </a:r>
            <a:endParaRPr lang="ru-RU" sz="2000" dirty="0" smtClean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Микроблоги</a:t>
            </a:r>
            <a:endParaRPr lang="ru-RU" sz="2000" dirty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Фотогалереи 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Форумы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Доска объявлений и многое другое</a:t>
            </a:r>
          </a:p>
        </p:txBody>
      </p:sp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1120" y="0"/>
            <a:ext cx="5996882" cy="1084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/>
              <a:t>Возможности</a:t>
            </a:r>
          </a:p>
          <a:p>
            <a:pPr algn="l"/>
            <a:r>
              <a:rPr lang="ru-RU" sz="2400" b="1" dirty="0" smtClean="0"/>
              <a:t>«1С-Битрикс: Корпоративный портал»</a:t>
            </a:r>
            <a:endParaRPr lang="en-US" sz="24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87900" y="1412776"/>
            <a:ext cx="4248596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Мобильные веб-приложения</a:t>
            </a:r>
            <a:endParaRPr lang="ru-RU" sz="2000" dirty="0">
              <a:latin typeface="+mj-lt"/>
            </a:endParaRP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Мобильный корпоративный портал</a:t>
            </a:r>
            <a:endParaRPr lang="en-US" sz="2000" dirty="0" smtClean="0">
              <a:latin typeface="+mj-lt"/>
            </a:endParaRP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Мобильные </a:t>
            </a:r>
            <a:r>
              <a:rPr lang="ru-RU" sz="2000" dirty="0" smtClean="0">
                <a:latin typeface="+mj-lt"/>
              </a:rPr>
              <a:t>микроблоги</a:t>
            </a:r>
          </a:p>
          <a:p>
            <a:pPr marL="35560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 err="1" smtClean="0">
                <a:latin typeface="+mj-lt"/>
              </a:rPr>
              <a:t>BitrixOTP</a:t>
            </a:r>
            <a:r>
              <a:rPr lang="ru-RU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/>
            </a:r>
            <a:br>
              <a:rPr lang="en-US" sz="2000" dirty="0" smtClean="0">
                <a:latin typeface="+mj-lt"/>
              </a:rPr>
            </a:br>
            <a:r>
              <a:rPr lang="ru-RU" sz="1600" dirty="0" smtClean="0">
                <a:latin typeface="+mj-lt"/>
              </a:rPr>
              <a:t>(аутентификация на портале)</a:t>
            </a:r>
            <a:endParaRPr lang="ru-RU" sz="16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2016" y="1387376"/>
            <a:ext cx="4427984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Интеграция</a:t>
            </a:r>
            <a:endParaRPr lang="ru-RU" sz="2000" dirty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</a:rPr>
              <a:t>Active Directory/LDAP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</a:rPr>
              <a:t>MS Exchange Server </a:t>
            </a:r>
            <a:r>
              <a:rPr lang="en-US" sz="2000" dirty="0" smtClean="0">
                <a:latin typeface="+mj-lt"/>
              </a:rPr>
              <a:t>2007/2010</a:t>
            </a:r>
            <a:endParaRPr lang="en-US" sz="2000" dirty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</a:rPr>
              <a:t>MS Exchange Web Mail	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</a:rPr>
              <a:t>MS SharePoint 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</a:rPr>
              <a:t>MS Office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 err="1">
                <a:latin typeface="+mj-lt"/>
              </a:rPr>
              <a:t>CardDAV</a:t>
            </a:r>
            <a:endParaRPr lang="en-US" sz="2000" dirty="0">
              <a:latin typeface="+mj-lt"/>
            </a:endParaRP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2000" dirty="0" err="1">
                <a:latin typeface="+mj-lt"/>
              </a:rPr>
              <a:t>CalDAV</a:t>
            </a:r>
            <a:r>
              <a:rPr lang="en-US" sz="2000" dirty="0">
                <a:latin typeface="+mj-lt"/>
              </a:rPr>
              <a:t> (</a:t>
            </a:r>
            <a:r>
              <a:rPr lang="ru-RU" sz="2000" dirty="0">
                <a:latin typeface="+mj-lt"/>
              </a:rPr>
              <a:t>календари </a:t>
            </a:r>
            <a:r>
              <a:rPr lang="en-US" sz="2000" dirty="0">
                <a:latin typeface="+mj-lt"/>
              </a:rPr>
              <a:t>Google, Apple</a:t>
            </a:r>
            <a:r>
              <a:rPr lang="en-US" sz="2000" dirty="0" smtClean="0">
                <a:latin typeface="+mj-lt"/>
              </a:rPr>
              <a:t>)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«1С»</a:t>
            </a:r>
          </a:p>
          <a:p>
            <a:pPr marL="273050" indent="-17780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+mj-lt"/>
              </a:rPr>
              <a:t>Открытый API (REST, SOAP)</a:t>
            </a:r>
            <a:endParaRPr lang="ru-RU" sz="2000" dirty="0"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04048" y="3861048"/>
            <a:ext cx="3377015" cy="8463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Веб-кластер</a:t>
            </a:r>
          </a:p>
          <a:p>
            <a:pPr>
              <a:defRPr/>
            </a:pPr>
            <a:endParaRPr lang="ru-RU" sz="500" b="1" dirty="0">
              <a:solidFill>
                <a:srgbClr val="C00000"/>
              </a:solidFill>
              <a:latin typeface="+mj-lt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000" dirty="0" smtClean="0">
                <a:latin typeface="+mj-lt"/>
              </a:rPr>
              <a:t>Технология веб-кластеров</a:t>
            </a:r>
            <a:endParaRPr lang="ru-RU" sz="2400" dirty="0">
              <a:latin typeface="+mj-lt"/>
            </a:endParaRPr>
          </a:p>
        </p:txBody>
      </p:sp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71120" y="0"/>
            <a:ext cx="5996882" cy="1084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/>
              <a:t>Возможности</a:t>
            </a:r>
          </a:p>
          <a:p>
            <a:pPr algn="l"/>
            <a:r>
              <a:rPr lang="ru-RU" sz="2400" b="1" dirty="0" smtClean="0"/>
              <a:t>«1С-Битрикс: Корпоративный портал»</a:t>
            </a:r>
            <a:endParaRPr lang="en-US" sz="24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2155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Прямоугольник 6"/>
          <p:cNvSpPr>
            <a:spLocks noChangeArrowheads="1"/>
          </p:cNvSpPr>
          <p:nvPr/>
        </p:nvSpPr>
        <p:spPr bwMode="auto">
          <a:xfrm>
            <a:off x="923602" y="4907494"/>
            <a:ext cx="789255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Простой и понятный интерфейс управления порталом </a:t>
            </a:r>
          </a:p>
          <a:p>
            <a:r>
              <a:rPr lang="ru-RU" sz="2400" dirty="0">
                <a:latin typeface="+mj-lt"/>
              </a:rPr>
              <a:t>упрощает освоение системы, снижает долю ошибочных действий, экономит время, сокращает затраты на обучение сотрудников. </a:t>
            </a: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0" y="1348656"/>
            <a:ext cx="5751721" cy="345638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Структура портала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409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Прямоугольник 3"/>
          <p:cNvSpPr>
            <a:spLocks noChangeArrowheads="1"/>
          </p:cNvSpPr>
          <p:nvPr/>
        </p:nvSpPr>
        <p:spPr bwMode="auto">
          <a:xfrm>
            <a:off x="949003" y="5162500"/>
            <a:ext cx="809974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200" dirty="0">
                <a:latin typeface="+mj-lt"/>
              </a:rPr>
              <a:t>Каждый сотрудник на Портале получает свое личное рабочее пространство. Здесь - вся информация с быстрым доступом к блогу, задачам, файлам, календарям, фотогалерее.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73" y="1340768"/>
            <a:ext cx="5760640" cy="374468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«Рабочее пространство»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99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" y="-1"/>
            <a:ext cx="9141172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 bwMode="auto">
          <a:xfrm>
            <a:off x="3957" y="2480950"/>
            <a:ext cx="9140044" cy="2057400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75" y="25412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2743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dirty="0" smtClean="0">
                <a:latin typeface="Calibri" pitchFamily="34" charset="0"/>
                <a:cs typeface="Calibri" pitchFamily="34" charset="0"/>
              </a:rPr>
              <a:t>Вертикальные коммуникации</a:t>
            </a:r>
          </a:p>
        </p:txBody>
      </p:sp>
      <p:pic>
        <p:nvPicPr>
          <p:cNvPr id="14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Прямоугольник 5"/>
          <p:cNvSpPr>
            <a:spLocks noChangeArrowheads="1"/>
          </p:cNvSpPr>
          <p:nvPr/>
        </p:nvSpPr>
        <p:spPr bwMode="auto">
          <a:xfrm>
            <a:off x="996108" y="5267658"/>
            <a:ext cx="810039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С помощью «Корпоративного портала» вы сможете </a:t>
            </a:r>
            <a:r>
              <a:rPr lang="ru-RU" sz="2400" dirty="0" smtClean="0">
                <a:latin typeface="+mj-lt"/>
              </a:rPr>
              <a:t>оперативно узнавать </a:t>
            </a:r>
            <a:r>
              <a:rPr lang="ru-RU" sz="2400" b="1" dirty="0" smtClean="0">
                <a:latin typeface="+mj-lt"/>
              </a:rPr>
              <a:t>новости </a:t>
            </a:r>
            <a:r>
              <a:rPr lang="ru-RU" sz="2400" b="1" dirty="0">
                <a:latin typeface="+mj-lt"/>
              </a:rPr>
              <a:t>компании, объявления, приказы</a:t>
            </a:r>
            <a:r>
              <a:rPr lang="ru-RU" sz="2400" dirty="0">
                <a:latin typeface="+mj-lt"/>
              </a:rPr>
              <a:t>.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3256"/>
            <a:ext cx="6186692" cy="377848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Лента официальных новостей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8897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186109" y="4725144"/>
            <a:ext cx="87614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«Корпоративный портал» удобен в управлении и не требует </a:t>
            </a:r>
            <a:r>
              <a:rPr lang="ru-RU" sz="2400" dirty="0" smtClean="0">
                <a:latin typeface="+mj-lt"/>
              </a:rPr>
              <a:t>специальных знаний</a:t>
            </a:r>
            <a:r>
              <a:rPr lang="ru-RU" sz="2400" dirty="0">
                <a:latin typeface="+mj-lt"/>
              </a:rPr>
              <a:t>. Любой сотрудник быстро научится размещать новую информацию, в том числе фото и видео материалы.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852" y="1628800"/>
            <a:ext cx="4380744" cy="266419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Фото- и </a:t>
            </a:r>
            <a:r>
              <a:rPr lang="ru-RU" sz="3200" b="1" dirty="0" err="1" smtClean="0"/>
              <a:t>видеогалереи</a:t>
            </a:r>
            <a:r>
              <a:rPr lang="ru-RU" sz="3200" b="1" dirty="0" smtClean="0"/>
              <a:t> компании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08" y="1628800"/>
            <a:ext cx="4169867" cy="266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936302" y="5036269"/>
            <a:ext cx="82076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«Корпоративный портал» помогает лучше узнать компанию - на нем размещается вся официальная и справочная информация, </a:t>
            </a:r>
            <a:r>
              <a:rPr lang="ru-RU" sz="2400" dirty="0" smtClean="0">
                <a:latin typeface="+mj-lt"/>
              </a:rPr>
              <a:t>структура </a:t>
            </a:r>
            <a:r>
              <a:rPr lang="ru-RU" sz="2400" dirty="0">
                <a:latin typeface="+mj-lt"/>
              </a:rPr>
              <a:t>компании - филиалы</a:t>
            </a:r>
            <a:r>
              <a:rPr lang="ru-RU" sz="2400" dirty="0" smtClean="0">
                <a:latin typeface="+mj-lt"/>
              </a:rPr>
              <a:t>, </a:t>
            </a:r>
            <a:r>
              <a:rPr lang="ru-RU" sz="2400" dirty="0">
                <a:latin typeface="+mj-lt"/>
              </a:rPr>
              <a:t>отделы и т.п.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23256"/>
            <a:ext cx="5611260" cy="348376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Структура компании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936302" y="4956928"/>
            <a:ext cx="82076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«Корпоративный портал» помогает лучше узнать друг друга - на нем размещается всегда актуальная информация о сотрудниках: имя, </a:t>
            </a:r>
            <a:r>
              <a:rPr lang="ru-RU" sz="2400" dirty="0" smtClean="0">
                <a:latin typeface="+mj-lt"/>
              </a:rPr>
              <a:t>фамилия, фотография</a:t>
            </a:r>
            <a:r>
              <a:rPr lang="ru-RU" sz="2400" dirty="0">
                <a:latin typeface="+mj-lt"/>
              </a:rPr>
              <a:t>, должность, контакты.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23256"/>
            <a:ext cx="5529254" cy="349520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Списки сотрудников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16" y="1348656"/>
            <a:ext cx="7462699" cy="439308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Телефонные справочники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936301" y="5520209"/>
            <a:ext cx="82076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Вы не забудете о днях рождения сотрудников - они показываются </a:t>
            </a:r>
            <a:r>
              <a:rPr lang="ru-RU" sz="2400" dirty="0" smtClean="0">
                <a:latin typeface="+mj-lt"/>
              </a:rPr>
              <a:t>в «Корпоративном </a:t>
            </a:r>
            <a:r>
              <a:rPr lang="ru-RU" sz="2400" dirty="0">
                <a:latin typeface="+mj-lt"/>
              </a:rPr>
              <a:t>портале».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828" y="1340520"/>
            <a:ext cx="6571074" cy="40322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936302" y="2349228"/>
            <a:ext cx="1800225" cy="2808312"/>
          </a:xfrm>
          <a:prstGeom prst="roundRect">
            <a:avLst>
              <a:gd name="adj" fmla="val 5506"/>
            </a:avLst>
          </a:prstGeom>
          <a:solidFill>
            <a:schemeClr val="accent1">
              <a:lumMod val="20000"/>
              <a:lumOff val="80000"/>
              <a:alpha val="37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>
              <a:latin typeface="+mj-lt"/>
            </a:endParaRPr>
          </a:p>
        </p:txBody>
      </p:sp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Дни рождения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1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1187623" y="5513457"/>
            <a:ext cx="79214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Вы не забудете отметить достижения коллег - всем видна «доска почета».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3813" y="1459583"/>
            <a:ext cx="6337300" cy="38512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1077913" y="1315120"/>
            <a:ext cx="1800225" cy="2160588"/>
          </a:xfrm>
          <a:prstGeom prst="roundRect">
            <a:avLst>
              <a:gd name="adj" fmla="val 4801"/>
            </a:avLst>
          </a:prstGeom>
          <a:solidFill>
            <a:schemeClr val="accent1">
              <a:lumMod val="20000"/>
              <a:lumOff val="80000"/>
              <a:alpha val="37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Доска почета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0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936302" y="5151338"/>
            <a:ext cx="820769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200" dirty="0">
                <a:latin typeface="+mj-lt"/>
              </a:rPr>
              <a:t>График отсутствий на Портале наглядно отображает информацию об отсутствующих сотрудниках. Достаточно взгляда на график, чтобы увидеть, кто из них в отпуске, а кто в командировке. 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3256"/>
            <a:ext cx="5616624" cy="362729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Графики отсутствий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936301" y="5046987"/>
            <a:ext cx="82076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200" dirty="0">
                <a:latin typeface="+mj-lt"/>
              </a:rPr>
              <a:t>Единое хранилище документов «Корпоративного портала» снижает затраты  времени на поиск информации, необходимой для работы. Например, все шаблоны документов </a:t>
            </a:r>
            <a:r>
              <a:rPr lang="ru-RU" sz="2200" dirty="0" smtClean="0">
                <a:latin typeface="+mj-lt"/>
              </a:rPr>
              <a:t>- всегда </a:t>
            </a:r>
            <a:r>
              <a:rPr lang="ru-RU" sz="2200" dirty="0">
                <a:latin typeface="+mj-lt"/>
              </a:rPr>
              <a:t>под рукой.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16" y="1335956"/>
            <a:ext cx="5986302" cy="357586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Управление документами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Прямоугольник 4"/>
          <p:cNvSpPr>
            <a:spLocks noChangeArrowheads="1"/>
          </p:cNvSpPr>
          <p:nvPr/>
        </p:nvSpPr>
        <p:spPr bwMode="auto">
          <a:xfrm>
            <a:off x="936302" y="4925760"/>
            <a:ext cx="82076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Мгновенный поиск по заголовкам документов, групп, разделов, структуры компании существенно упрощает поиск нужных людей, тематических обсуждений и прочего материала на портале. 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16" y="1323256"/>
            <a:ext cx="5700541" cy="352839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Мгновенный поиск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00381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При показе результатов поиска учитывается рейтинг документа, сообщения или комментария, который формируется на основе оценки контента кнопкой «Мне нравится». </a:t>
            </a:r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509688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1484784"/>
            <a:ext cx="4210402" cy="3212778"/>
          </a:xfrm>
          <a:prstGeom prst="roundRect">
            <a:avLst>
              <a:gd name="adj" fmla="val 1184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72909"/>
            <a:ext cx="3846060" cy="2508300"/>
          </a:xfrm>
          <a:prstGeom prst="roundRect">
            <a:avLst>
              <a:gd name="adj" fmla="val 2176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Социальный поиск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18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936302" y="4951314"/>
            <a:ext cx="804577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</a:rPr>
              <a:t>Все </a:t>
            </a:r>
            <a:r>
              <a:rPr lang="ru-RU" sz="2400" dirty="0">
                <a:latin typeface="+mj-lt"/>
              </a:rPr>
              <a:t>знания накапливаются с помощью «Базы знаний» компании. Используйте </a:t>
            </a:r>
            <a:r>
              <a:rPr lang="ru-RU" sz="2400" dirty="0" err="1">
                <a:latin typeface="+mj-lt"/>
              </a:rPr>
              <a:t>Wiki</a:t>
            </a:r>
            <a:r>
              <a:rPr lang="ru-RU" sz="2400" dirty="0">
                <a:latin typeface="+mj-lt"/>
              </a:rPr>
              <a:t>, чтобы вместе с коллегами создавать базу знаний и сообща работать над этими статьями. 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3256"/>
            <a:ext cx="5386387" cy="348773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База знаний </a:t>
            </a:r>
            <a:r>
              <a:rPr lang="en-US" sz="3200" b="1" dirty="0" smtClean="0"/>
              <a:t>(Wiki)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936302" y="4869334"/>
            <a:ext cx="817277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Вы сможете существенно сократить время на обучение сотрудников. </a:t>
            </a:r>
            <a:r>
              <a:rPr lang="ru-RU" sz="2400" dirty="0" smtClean="0">
                <a:latin typeface="+mj-lt"/>
              </a:rPr>
              <a:t>В «Корпоративный </a:t>
            </a:r>
            <a:r>
              <a:rPr lang="ru-RU" sz="2400" dirty="0">
                <a:latin typeface="+mj-lt"/>
              </a:rPr>
              <a:t>портал» встроена система </a:t>
            </a:r>
            <a:r>
              <a:rPr lang="ru-RU" sz="2400" dirty="0" err="1">
                <a:latin typeface="+mj-lt"/>
              </a:rPr>
              <a:t>eLearning</a:t>
            </a:r>
            <a:r>
              <a:rPr lang="ru-RU" sz="2400" dirty="0">
                <a:latin typeface="+mj-lt"/>
              </a:rPr>
              <a:t>, возможен экспорт курсов в формате </a:t>
            </a:r>
            <a:r>
              <a:rPr lang="en-US" sz="2400" dirty="0">
                <a:latin typeface="+mj-lt"/>
              </a:rPr>
              <a:t>SCORM</a:t>
            </a:r>
            <a:r>
              <a:rPr lang="ru-RU" sz="2400" dirty="0">
                <a:latin typeface="+mj-lt"/>
              </a:rPr>
              <a:t>, предусмотрена система тестирования.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1323256"/>
            <a:ext cx="5938838" cy="34163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Система обучения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 bwMode="auto">
          <a:xfrm>
            <a:off x="3957" y="2480950"/>
            <a:ext cx="9140044" cy="2057400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75" y="25412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2743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dirty="0" smtClean="0">
                <a:latin typeface="Calibri" pitchFamily="34" charset="0"/>
                <a:cs typeface="Calibri" pitchFamily="34" charset="0"/>
              </a:rPr>
              <a:t>Горизонтальные коммуникации</a:t>
            </a:r>
          </a:p>
        </p:txBody>
      </p:sp>
      <p:pic>
        <p:nvPicPr>
          <p:cNvPr id="15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16016" y="1413144"/>
            <a:ext cx="43320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Учет </a:t>
            </a:r>
            <a:r>
              <a:rPr lang="ru-RU" sz="2400" dirty="0"/>
              <a:t>расхода времени по </a:t>
            </a:r>
            <a:r>
              <a:rPr lang="ru-RU" sz="2400" dirty="0" smtClean="0"/>
              <a:t>задачам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Удобная </a:t>
            </a:r>
            <a:r>
              <a:rPr lang="ru-RU" sz="2400" dirty="0"/>
              <a:t>проектная </a:t>
            </a:r>
            <a:r>
              <a:rPr lang="ru-RU" sz="2400" dirty="0" smtClean="0"/>
              <a:t>работа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Интеграция </a:t>
            </a:r>
            <a:r>
              <a:rPr lang="ru-RU" sz="2400" dirty="0"/>
              <a:t>с </a:t>
            </a:r>
            <a:r>
              <a:rPr lang="ru-RU" sz="2400" dirty="0" smtClean="0"/>
              <a:t>календарем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Диаграмма </a:t>
            </a:r>
            <a:r>
              <a:rPr lang="ru-RU" sz="2400" dirty="0" err="1" smtClean="0"/>
              <a:t>Ганта</a:t>
            </a:r>
            <a:endParaRPr lang="ru-RU" sz="24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Делегирование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Задачи </a:t>
            </a:r>
            <a:r>
              <a:rPr lang="ru-RU" sz="2400" dirty="0"/>
              <a:t>в </a:t>
            </a:r>
            <a:r>
              <a:rPr lang="ru-RU" sz="2400" dirty="0" err="1"/>
              <a:t>Экстранете</a:t>
            </a:r>
            <a:r>
              <a:rPr lang="ru-RU" sz="2400" dirty="0"/>
              <a:t> для работы с партнерами и </a:t>
            </a:r>
            <a:r>
              <a:rPr lang="ru-RU" sz="2400" dirty="0" smtClean="0"/>
              <a:t>клиентами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Отчеты</a:t>
            </a:r>
            <a:endParaRPr lang="ru-RU" sz="2400" dirty="0"/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4218807" cy="1912436"/>
          </a:xfrm>
          <a:prstGeom prst="roundRect">
            <a:avLst>
              <a:gd name="adj" fmla="val 5119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" y="3861048"/>
            <a:ext cx="2520749" cy="2395339"/>
          </a:xfrm>
          <a:prstGeom prst="roundRect">
            <a:avLst>
              <a:gd name="adj" fmla="val 4628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Управление </a:t>
            </a:r>
            <a:r>
              <a:rPr lang="ru-RU" sz="2800" b="1" dirty="0" smtClean="0"/>
              <a:t>задачами и проектами</a:t>
            </a:r>
            <a:endParaRPr lang="en-US" sz="24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250825" y="1445466"/>
            <a:ext cx="4033838" cy="493586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простая удобная постановка задач, поддерживающая самоорганизацию 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копирование задачи нескольким сотрудникам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ответственные и соисполнители 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сроки, планирование, ресурсы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самоорганизация по срокам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контроль результатов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принадлежность к группе или к проекту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endParaRPr lang="ru-RU" sz="2200" dirty="0" smtClean="0">
              <a:latin typeface="+mj-lt"/>
            </a:endParaRPr>
          </a:p>
        </p:txBody>
      </p:sp>
      <p:sp>
        <p:nvSpPr>
          <p:cNvPr id="10244" name="Объект 2"/>
          <p:cNvSpPr txBox="1">
            <a:spLocks/>
          </p:cNvSpPr>
          <p:nvPr/>
        </p:nvSpPr>
        <p:spPr bwMode="auto">
          <a:xfrm>
            <a:off x="4529138" y="1454991"/>
            <a:ext cx="4465637" cy="478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 smtClean="0">
                <a:latin typeface="+mj-lt"/>
              </a:rPr>
              <a:t>наблюдатели (просматривают </a:t>
            </a:r>
            <a:r>
              <a:rPr lang="ru-RU" sz="2200" dirty="0">
                <a:latin typeface="+mj-lt"/>
              </a:rPr>
              <a:t>задачи и ход исполнения)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повторяющиеся задачи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предыдущие задачи (которые должны завершиться до начала текущей) 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подзадачи неограниченной вложенности 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быстрые задачи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теги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приоритет </a:t>
            </a:r>
          </a:p>
          <a:p>
            <a:pPr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</a:pPr>
            <a:r>
              <a:rPr lang="ru-RU" sz="2200" dirty="0">
                <a:latin typeface="+mj-lt"/>
              </a:rPr>
              <a:t>отчет по эффективности</a:t>
            </a:r>
          </a:p>
        </p:txBody>
      </p:sp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Управление </a:t>
            </a:r>
            <a:r>
              <a:rPr lang="ru-RU" sz="2800" b="1" dirty="0" smtClean="0"/>
              <a:t>задачами и проектами</a:t>
            </a:r>
            <a:endParaRPr lang="en-US" sz="24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259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6548" y="1399796"/>
            <a:ext cx="5551004" cy="3574056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747" y="1358521"/>
            <a:ext cx="5665721" cy="361484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5272" y="1333121"/>
            <a:ext cx="5658073" cy="363906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22473"/>
            <a:ext cx="5294564" cy="366800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2"/>
          <p:cNvSpPr>
            <a:spLocks noChangeArrowheads="1"/>
          </p:cNvSpPr>
          <p:nvPr/>
        </p:nvSpPr>
        <p:spPr bwMode="auto">
          <a:xfrm>
            <a:off x="936302" y="5265372"/>
            <a:ext cx="811790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</a:rPr>
              <a:t>«Задачи 2.0» активно задействуют самоорганизацию: сотрудник может самостоятельно ставить себе задачи и принимать их от руководителя. </a:t>
            </a:r>
            <a:endParaRPr lang="ru-RU" sz="2400" dirty="0">
              <a:latin typeface="+mj-lt"/>
            </a:endParaRPr>
          </a:p>
        </p:txBody>
      </p:sp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Управление </a:t>
            </a:r>
            <a:r>
              <a:rPr lang="ru-RU" sz="2800" b="1" dirty="0" smtClean="0"/>
              <a:t>задачами и проектами</a:t>
            </a:r>
            <a:endParaRPr lang="en-US" sz="24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419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949002" y="5003884"/>
            <a:ext cx="81949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</a:rPr>
              <a:t>Эффективность определятся по числу выполненных, просроченных задач, а также зависит от оценки задачи руководителем отдела.</a:t>
            </a:r>
            <a:endParaRPr lang="ru-RU" sz="2400" dirty="0">
              <a:latin typeface="+mj-lt"/>
            </a:endParaRP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79" y="1361976"/>
            <a:ext cx="6839867" cy="342600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Отчет по эффективности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0934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971600" y="1123851"/>
            <a:ext cx="8172400" cy="695423"/>
          </a:xfrm>
        </p:spPr>
        <p:txBody>
          <a:bodyPr/>
          <a:lstStyle/>
          <a:p>
            <a:pPr algn="l"/>
            <a:r>
              <a:rPr lang="ru-RU" sz="2400" b="1" dirty="0" smtClean="0"/>
              <a:t>Пример 1: «Управление планированием»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533400" y="2154238"/>
            <a:ext cx="8229600" cy="3921125"/>
          </a:xfrm>
        </p:spPr>
        <p:txBody>
          <a:bodyPr/>
          <a:lstStyle/>
          <a:p>
            <a:r>
              <a:rPr lang="ru-RU" sz="2800" dirty="0" smtClean="0"/>
              <a:t>Руководитель ставит задачу начальнику отдела – «Подготовиться к выпуску новой версии продукта»</a:t>
            </a:r>
          </a:p>
          <a:p>
            <a:r>
              <a:rPr lang="ru-RU" sz="2800" dirty="0" smtClean="0"/>
              <a:t>Начальник отдела расписывает подзадачи на своих подчиненных. </a:t>
            </a:r>
          </a:p>
          <a:p>
            <a:r>
              <a:rPr lang="ru-RU" sz="2800" dirty="0" smtClean="0"/>
              <a:t>Руководитель видит, как начальник отдела расписывает задачи на подчиненных. </a:t>
            </a:r>
          </a:p>
        </p:txBody>
      </p:sp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Задачи 2.0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0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1596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976040" y="1077913"/>
            <a:ext cx="8167960" cy="792162"/>
          </a:xfrm>
        </p:spPr>
        <p:txBody>
          <a:bodyPr/>
          <a:lstStyle/>
          <a:p>
            <a:pPr algn="l"/>
            <a:r>
              <a:rPr lang="ru-RU" sz="2400" b="1" dirty="0" smtClean="0"/>
              <a:t>Пример 1: «Управление планированием»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40" y="1984648"/>
            <a:ext cx="7668344" cy="411557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Задачи 2.0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3792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961702" y="1077913"/>
            <a:ext cx="8207698" cy="792162"/>
          </a:xfrm>
        </p:spPr>
        <p:txBody>
          <a:bodyPr/>
          <a:lstStyle/>
          <a:p>
            <a:pPr algn="l"/>
            <a:r>
              <a:rPr lang="ru-RU" sz="2400" b="1" dirty="0" smtClean="0"/>
              <a:t>Пример 2: «Самоорганизация»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673100" y="1798638"/>
            <a:ext cx="8470901" cy="39211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В ходе планерки руководитель раздает задачи.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Сотрудники сами ставят на себя задачи на неделю от имени руководителя и указывают сроки.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Руководитель сам задачи не ставит. Если сотрудник выбирает своего руководителя постановщиком, задача может быть отмечена как задача для отчета по эффективности.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Задача фактически становится задачей руководителя.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В течение недели руководитель следит за процессом организации и выполнения.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На следующей планерке принимает работу и оценивает задачи для отчета по эффективности. </a:t>
            </a:r>
          </a:p>
        </p:txBody>
      </p:sp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Задачи 2.0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5560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963216" y="1077913"/>
            <a:ext cx="8028384" cy="792162"/>
          </a:xfrm>
        </p:spPr>
        <p:txBody>
          <a:bodyPr/>
          <a:lstStyle/>
          <a:p>
            <a:pPr algn="l"/>
            <a:r>
              <a:rPr lang="ru-RU" sz="2400" b="1" dirty="0" smtClean="0"/>
              <a:t>Пример 3: «Оценка эффективности внешних процессов»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662880" y="2060848"/>
            <a:ext cx="8229600" cy="39211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600" dirty="0" smtClean="0"/>
              <a:t>Финансовый отдел и бухгалтерия должны выполнять регулярные задачи: годовые отчеты, квартальные отчеты, ежемесячную отчетность до определенных сроков.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600" dirty="0" smtClean="0"/>
              <a:t>Финансовый директор ставит подчиненным повторяющиеся задачи и оценивает их выполнение.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600" dirty="0" smtClean="0"/>
              <a:t>Сотрудники готовят отчетность во внешних системах (</a:t>
            </a:r>
            <a:r>
              <a:rPr lang="en-US" sz="2600" dirty="0" smtClean="0"/>
              <a:t>ERP</a:t>
            </a:r>
            <a:r>
              <a:rPr lang="ru-RU" sz="2600" dirty="0" smtClean="0"/>
              <a:t>, склад, бухгалтерия).</a:t>
            </a:r>
          </a:p>
        </p:txBody>
      </p:sp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Задачи 2.0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0737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662880" y="1988840"/>
            <a:ext cx="8229600" cy="39211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/>
              <a:t>Когда важны сроки: </a:t>
            </a:r>
          </a:p>
          <a:p>
            <a:pPr marL="400050" lvl="1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ru-RU" sz="2000" b="1" dirty="0" smtClean="0"/>
              <a:t>квартальная премия 25%; просроченных не более 15%; оценено 80%; эффективность не ниже 70%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/>
              <a:t>Когда важны планирование и цели:</a:t>
            </a:r>
          </a:p>
          <a:p>
            <a:pPr marL="400050" lvl="1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ru-RU" sz="2000" b="1" dirty="0" smtClean="0"/>
              <a:t>квартальная премия 25%; оценено 100%; эффективность не ниже 90%; минимум 25 задач в месяц на сотрудника или отдел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/>
              <a:t>Годовая премия начисляется сотруднику, если показатель эффективности сотрудника за год выше среднего показателя по компании. </a:t>
            </a:r>
          </a:p>
        </p:txBody>
      </p:sp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Задачи 2.0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9024" y="1247676"/>
            <a:ext cx="7956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Пример </a:t>
            </a:r>
            <a:r>
              <a:rPr lang="ru-RU" sz="2400" b="1" dirty="0" smtClean="0">
                <a:latin typeface="+mj-lt"/>
              </a:rPr>
              <a:t>4</a:t>
            </a:r>
            <a:r>
              <a:rPr lang="ru-RU" sz="2400" b="1" dirty="0">
                <a:latin typeface="+mj-lt"/>
              </a:rPr>
              <a:t>: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«Формирование </a:t>
            </a:r>
            <a:r>
              <a:rPr lang="en-US" sz="2400" b="1" dirty="0">
                <a:latin typeface="+mj-lt"/>
              </a:rPr>
              <a:t>KPI»</a:t>
            </a:r>
            <a:endParaRPr lang="ru-RU" sz="2400" b="1" dirty="0">
              <a:latin typeface="+mj-lt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6785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179388" y="1600200"/>
            <a:ext cx="4824660" cy="3921125"/>
          </a:xfrm>
        </p:spPr>
        <p:txBody>
          <a:bodyPr/>
          <a:lstStyle/>
          <a:p>
            <a:r>
              <a:rPr lang="ru-RU" sz="2200" dirty="0" smtClean="0"/>
              <a:t>Сотрудники сами ведут учет рабочего времени. </a:t>
            </a:r>
          </a:p>
          <a:p>
            <a:r>
              <a:rPr lang="ru-RU" sz="2200" dirty="0" smtClean="0"/>
              <a:t>Рабочий день начинается с захода на корпоративный портал. </a:t>
            </a:r>
          </a:p>
          <a:p>
            <a:r>
              <a:rPr lang="ru-RU" sz="2200" dirty="0" smtClean="0"/>
              <a:t>Сотрудник планирует задачи, события, выбирает имеющиеся задачи и начинает день.</a:t>
            </a:r>
          </a:p>
          <a:p>
            <a:r>
              <a:rPr lang="ru-RU" sz="2200" dirty="0" smtClean="0"/>
              <a:t>В течение дня можно включать «Перерыв».</a:t>
            </a:r>
          </a:p>
          <a:p>
            <a:r>
              <a:rPr lang="ru-RU" sz="2200" dirty="0" smtClean="0"/>
              <a:t>В конце дня - завершать рабочий день, формируя отчет.</a:t>
            </a:r>
          </a:p>
        </p:txBody>
      </p:sp>
      <p:pic>
        <p:nvPicPr>
          <p:cNvPr id="1026" name="Picture 2" descr="C:\Users\Natalia\Pictures\скриншоты КП10\startd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680" y="1684039"/>
            <a:ext cx="4136429" cy="27363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456" y="1684040"/>
            <a:ext cx="3744416" cy="360988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Учет рабочего времени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822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107504" y="1569616"/>
            <a:ext cx="4464496" cy="3921125"/>
          </a:xfrm>
        </p:spPr>
        <p:txBody>
          <a:bodyPr/>
          <a:lstStyle/>
          <a:p>
            <a:r>
              <a:rPr lang="ru-RU" sz="2200" dirty="0" smtClean="0"/>
              <a:t>Отдельно настраивается:</a:t>
            </a:r>
          </a:p>
          <a:p>
            <a:pPr lvl="1"/>
            <a:r>
              <a:rPr lang="ru-RU" sz="2000" dirty="0" smtClean="0"/>
              <a:t>начало и конец рабочего дня</a:t>
            </a:r>
          </a:p>
          <a:p>
            <a:pPr lvl="1"/>
            <a:r>
              <a:rPr lang="ru-RU" sz="2000" dirty="0" smtClean="0"/>
              <a:t>допустимые опоздания на работу</a:t>
            </a:r>
          </a:p>
          <a:p>
            <a:pPr lvl="1"/>
            <a:r>
              <a:rPr lang="ru-RU" sz="2000" dirty="0" smtClean="0"/>
              <a:t>допустимое время ухода с работы до конца рабочего дня</a:t>
            </a:r>
          </a:p>
          <a:p>
            <a:pPr lvl="1"/>
            <a:r>
              <a:rPr lang="ru-RU" sz="2000" dirty="0" smtClean="0"/>
              <a:t>минимальная продолжительность рабочего дня</a:t>
            </a:r>
          </a:p>
          <a:p>
            <a:r>
              <a:rPr lang="ru-RU" sz="2200" dirty="0" smtClean="0"/>
              <a:t>Настройки применяются ко всей организации, к любому отделу или к конкретному сотруднику.</a:t>
            </a: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694" y="1696616"/>
            <a:ext cx="4387953" cy="266429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«Рабочий день»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9674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971600" y="4119364"/>
            <a:ext cx="8028384" cy="1799902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200" dirty="0" smtClean="0"/>
              <a:t>Руководитель каждый день может видеть информацию по своим сотрудникам, их планы на день и отчет за прошедшие дни.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200" dirty="0" smtClean="0"/>
              <a:t>Отчет интегрирован с графиком отсутствий.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200" dirty="0" smtClean="0"/>
              <a:t>Отдел кадров или бухгалтерия использует отчет по рабочему времени для формирования табеля зарплаты.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23256"/>
            <a:ext cx="5904656" cy="260999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Отчет по рабочему времени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9439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Прямоугольник 5"/>
          <p:cNvSpPr>
            <a:spLocks noChangeArrowheads="1"/>
          </p:cNvSpPr>
          <p:nvPr/>
        </p:nvSpPr>
        <p:spPr bwMode="auto">
          <a:xfrm>
            <a:off x="266700" y="4802582"/>
            <a:ext cx="88201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Управляйте своим временем эффективно! Следите за событиями компании, назначайте встречи, бронируйте переговорные, поставьте напоминания, </a:t>
            </a:r>
            <a:r>
              <a:rPr lang="ru-RU" sz="2400" dirty="0" smtClean="0">
                <a:latin typeface="+mj-lt"/>
              </a:rPr>
              <a:t>подключите календари к </a:t>
            </a:r>
            <a:r>
              <a:rPr lang="en-US" sz="2400" dirty="0" smtClean="0">
                <a:latin typeface="+mj-lt"/>
              </a:rPr>
              <a:t>MS Outlook, </a:t>
            </a:r>
            <a:r>
              <a:rPr lang="ru-RU" sz="2400" dirty="0" smtClean="0">
                <a:latin typeface="+mj-lt"/>
              </a:rPr>
              <a:t>к устройствам на </a:t>
            </a:r>
            <a:r>
              <a:rPr lang="ru-RU" sz="2400" dirty="0" err="1" smtClean="0">
                <a:latin typeface="+mj-lt"/>
              </a:rPr>
              <a:t>Android</a:t>
            </a:r>
            <a:r>
              <a:rPr lang="ru-RU" sz="2400" dirty="0" smtClean="0">
                <a:latin typeface="+mj-lt"/>
              </a:rPr>
              <a:t>, </a:t>
            </a:r>
            <a:r>
              <a:rPr lang="ru-RU" sz="2400" dirty="0" err="1" smtClean="0">
                <a:latin typeface="+mj-lt"/>
              </a:rPr>
              <a:t>Mac</a:t>
            </a:r>
            <a:r>
              <a:rPr lang="ru-RU" sz="2400" dirty="0" smtClean="0">
                <a:latin typeface="+mj-lt"/>
              </a:rPr>
              <a:t> OS X, </a:t>
            </a:r>
            <a:r>
              <a:rPr lang="ru-RU" sz="2400" dirty="0" err="1" smtClean="0">
                <a:latin typeface="+mj-lt"/>
              </a:rPr>
              <a:t>iOS</a:t>
            </a:r>
            <a:r>
              <a:rPr lang="ru-RU" sz="2400" dirty="0" smtClean="0">
                <a:latin typeface="+mj-lt"/>
              </a:rPr>
              <a:t>.</a:t>
            </a:r>
            <a:endParaRPr lang="ru-RU" sz="2400" dirty="0">
              <a:latin typeface="+mj-lt"/>
            </a:endParaRP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6584" y="1501723"/>
            <a:ext cx="4097782" cy="301633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80" y="1484784"/>
            <a:ext cx="4332420" cy="303327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Планирование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616" y="1323256"/>
            <a:ext cx="6684962" cy="37211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24580" name="Прямоугольник 4"/>
          <p:cNvSpPr>
            <a:spLocks noChangeArrowheads="1"/>
          </p:cNvSpPr>
          <p:nvPr/>
        </p:nvSpPr>
        <p:spPr bwMode="auto">
          <a:xfrm>
            <a:off x="961702" y="5280684"/>
            <a:ext cx="80997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Планировщик событий - удобный инструмент для планирования встреч в условиях сильной занятости участников.</a:t>
            </a:r>
          </a:p>
        </p:txBody>
      </p:sp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Планировщик событий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«Собрания и планерки» 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44194" y="1415050"/>
            <a:ext cx="511256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Сокращает </a:t>
            </a:r>
            <a:r>
              <a:rPr lang="ru-RU" sz="2400" dirty="0"/>
              <a:t>время на подготовку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Делает </a:t>
            </a:r>
            <a:r>
              <a:rPr lang="ru-RU" sz="2400" dirty="0"/>
              <a:t>удобным и быстрым проведение и сбор отчетности по собранию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Позволяет </a:t>
            </a:r>
            <a:r>
              <a:rPr lang="ru-RU" sz="2400" dirty="0"/>
              <a:t>контролировать исполнение поставленных на собрании целей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Хранит </a:t>
            </a:r>
            <a:r>
              <a:rPr lang="ru-RU" sz="2400" dirty="0"/>
              <a:t>историю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Обеспечивает </a:t>
            </a:r>
            <a:r>
              <a:rPr lang="ru-RU" sz="2400" dirty="0" smtClean="0"/>
              <a:t>«прозрачность</a:t>
            </a:r>
            <a:r>
              <a:rPr lang="ru-RU" sz="2400" dirty="0"/>
              <a:t>» всего процесса для руководства</a:t>
            </a:r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6"/>
          <a:stretch>
            <a:fillRect/>
          </a:stretch>
        </p:blipFill>
        <p:spPr>
          <a:xfrm>
            <a:off x="289655" y="1628800"/>
            <a:ext cx="3726031" cy="2736304"/>
          </a:xfrm>
          <a:prstGeom prst="roundRect">
            <a:avLst>
              <a:gd name="adj" fmla="val 3386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71867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Прямоугольник 4"/>
          <p:cNvSpPr>
            <a:spLocks noChangeArrowheads="1"/>
          </p:cNvSpPr>
          <p:nvPr/>
        </p:nvSpPr>
        <p:spPr bwMode="auto">
          <a:xfrm>
            <a:off x="1026716" y="4924333"/>
            <a:ext cx="81172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Рабочие группы - основной инструмент коллективной работы. Руководитель в любой момент может увидеть, в какой стадии находится проект, и оценить эффективность работы сотрудников.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4712"/>
            <a:ext cx="5652120" cy="35066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Рабочие группы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20" y="1737446"/>
            <a:ext cx="4968553" cy="310690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1827312" y="3642518"/>
            <a:ext cx="1296988" cy="36036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630" name="Прямоугольник 5"/>
          <p:cNvSpPr>
            <a:spLocks noChangeArrowheads="1"/>
          </p:cNvSpPr>
          <p:nvPr/>
        </p:nvSpPr>
        <p:spPr bwMode="auto">
          <a:xfrm>
            <a:off x="213420" y="5102225"/>
            <a:ext cx="85559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Живой диалог непосредственно через Портал, в защищенной среде – вот эффективный инструмент для ежедневной коммуникации между сотрудниками.</a:t>
            </a: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1919989"/>
            <a:ext cx="3451225" cy="279736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/>
              <a:t>Обмен мгновенными сообщениями </a:t>
            </a:r>
            <a:endParaRPr lang="en-US" sz="24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Рисунок 5" descr="new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464" y="1916832"/>
            <a:ext cx="3471862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Прямоугольник 4"/>
          <p:cNvSpPr>
            <a:spLocks noChangeArrowheads="1"/>
          </p:cNvSpPr>
          <p:nvPr/>
        </p:nvSpPr>
        <p:spPr bwMode="auto">
          <a:xfrm>
            <a:off x="209839" y="1815232"/>
            <a:ext cx="504031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Встроенный в портал XMPP-сервер (</a:t>
            </a:r>
            <a:r>
              <a:rPr lang="ru-RU" sz="2400" dirty="0" err="1">
                <a:latin typeface="+mj-lt"/>
              </a:rPr>
              <a:t>jabber</a:t>
            </a:r>
            <a:r>
              <a:rPr lang="ru-RU" sz="2400" dirty="0">
                <a:latin typeface="+mj-lt"/>
              </a:rPr>
              <a:t>) поддерживает любые классические клиенты (</a:t>
            </a:r>
            <a:r>
              <a:rPr lang="ru-RU" sz="2400" dirty="0" err="1">
                <a:latin typeface="+mj-lt"/>
              </a:rPr>
              <a:t>Miranda</a:t>
            </a:r>
            <a:r>
              <a:rPr lang="ru-RU" sz="2400" dirty="0">
                <a:latin typeface="+mj-lt"/>
              </a:rPr>
              <a:t>, QIP и др.). </a:t>
            </a:r>
          </a:p>
          <a:p>
            <a:endParaRPr lang="ru-RU" sz="2400" dirty="0">
              <a:latin typeface="+mj-lt"/>
            </a:endParaRPr>
          </a:p>
          <a:p>
            <a:r>
              <a:rPr lang="ru-RU" sz="2400" dirty="0">
                <a:latin typeface="+mj-lt"/>
              </a:rPr>
              <a:t>Подключайте мобильные клиенты (</a:t>
            </a:r>
            <a:r>
              <a:rPr lang="ru-RU" sz="2400" dirty="0" err="1">
                <a:latin typeface="+mj-lt"/>
              </a:rPr>
              <a:t>pocketPC</a:t>
            </a:r>
            <a:r>
              <a:rPr lang="ru-RU" sz="2400" dirty="0">
                <a:latin typeface="+mj-lt"/>
              </a:rPr>
              <a:t>, JAVA, </a:t>
            </a:r>
            <a:r>
              <a:rPr lang="ru-RU" sz="2400" dirty="0" err="1">
                <a:latin typeface="+mj-lt"/>
              </a:rPr>
              <a:t>Windows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mobile</a:t>
            </a:r>
            <a:r>
              <a:rPr lang="ru-RU" sz="2400" dirty="0">
                <a:latin typeface="+mj-lt"/>
              </a:rPr>
              <a:t>) с возможностью установки </a:t>
            </a:r>
            <a:r>
              <a:rPr lang="ru-RU" sz="2400" dirty="0" err="1">
                <a:latin typeface="+mj-lt"/>
              </a:rPr>
              <a:t>мессенджера</a:t>
            </a:r>
            <a:r>
              <a:rPr lang="ru-RU" sz="2400" dirty="0">
                <a:latin typeface="+mj-lt"/>
              </a:rPr>
              <a:t> (например QIP) на мобильный телефон.</a:t>
            </a:r>
          </a:p>
        </p:txBody>
      </p:sp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/>
              <a:t>IM-</a:t>
            </a:r>
            <a:r>
              <a:rPr lang="ru-RU" sz="3200" b="1" dirty="0"/>
              <a:t>сообщения/ </a:t>
            </a:r>
            <a:r>
              <a:rPr lang="en-US" sz="3200" b="1" dirty="0"/>
              <a:t>Jabber/XMPP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400" y="1646262"/>
            <a:ext cx="4464050" cy="260985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8250" y="1628800"/>
            <a:ext cx="3870325" cy="26543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677" name="Прямоугольник 5"/>
          <p:cNvSpPr>
            <a:spLocks noChangeArrowheads="1"/>
          </p:cNvSpPr>
          <p:nvPr/>
        </p:nvSpPr>
        <p:spPr bwMode="auto">
          <a:xfrm>
            <a:off x="242888" y="4614887"/>
            <a:ext cx="89011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tabLst>
                <a:tab pos="450850" algn="l"/>
              </a:tabLst>
            </a:pPr>
            <a:r>
              <a:rPr lang="ru-RU" sz="2000" b="1" dirty="0">
                <a:latin typeface="+mj-lt"/>
              </a:rPr>
              <a:t>Видеоконференции и </a:t>
            </a:r>
            <a:r>
              <a:rPr lang="ru-RU" sz="2000" b="1" dirty="0" err="1">
                <a:latin typeface="+mj-lt"/>
              </a:rPr>
              <a:t>видеозвонки</a:t>
            </a:r>
            <a:r>
              <a:rPr lang="ru-RU" sz="2000" b="1" dirty="0">
                <a:latin typeface="+mj-lt"/>
              </a:rPr>
              <a:t> – </a:t>
            </a:r>
            <a:r>
              <a:rPr lang="ru-RU" sz="2000" dirty="0">
                <a:latin typeface="+mj-lt"/>
              </a:rPr>
              <a:t>удобный инструмент для совещаний с сотрудниками удаленных офисов и переговоров с клиентами. Вам не потребуется дополнительное оборудование – достаточно браузера, обычной веб-камеры и микрофона.</a:t>
            </a:r>
          </a:p>
        </p:txBody>
      </p:sp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Видеоконференции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936302" y="5138068"/>
            <a:ext cx="80997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Используйте </a:t>
            </a:r>
            <a:r>
              <a:rPr lang="ru-RU" sz="2400" dirty="0" err="1">
                <a:latin typeface="+mj-lt"/>
              </a:rPr>
              <a:t>Экстранет</a:t>
            </a:r>
            <a:r>
              <a:rPr lang="ru-RU" sz="2400" dirty="0">
                <a:latin typeface="+mj-lt"/>
              </a:rPr>
              <a:t> - защищенное рабочее пространство - для общения с партнерами, клиентами, поставщиками, дистрибьюторами  и другими внешними пользователями.</a:t>
            </a: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1708" y="1336204"/>
            <a:ext cx="5472112" cy="36433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err="1" smtClean="0"/>
              <a:t>Экстранет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Прямоугольник 2"/>
          <p:cNvSpPr>
            <a:spLocks noChangeArrowheads="1"/>
          </p:cNvSpPr>
          <p:nvPr/>
        </p:nvSpPr>
        <p:spPr bwMode="auto">
          <a:xfrm>
            <a:off x="961701" y="4883171"/>
            <a:ext cx="818229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Дублируйте переписку сотрудников по электронной почте на портале с помощью технологии </a:t>
            </a:r>
            <a:r>
              <a:rPr lang="ru-RU" sz="2400" dirty="0" err="1">
                <a:latin typeface="+mj-lt"/>
              </a:rPr>
              <a:t>Send&amp;Save</a:t>
            </a:r>
            <a:r>
              <a:rPr lang="ru-RU" sz="2400" dirty="0">
                <a:latin typeface="+mj-lt"/>
              </a:rPr>
              <a:t>. Все письма архивируются по темам и индексируются внутренней системой поиска.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816" y="1357784"/>
            <a:ext cx="6624637" cy="35226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Технология </a:t>
            </a:r>
            <a:r>
              <a:rPr lang="en-US" sz="3200" b="1" dirty="0" err="1" smtClean="0"/>
              <a:t>Send&amp;Save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Прямоугольник 4"/>
          <p:cNvSpPr>
            <a:spLocks noChangeArrowheads="1"/>
          </p:cNvSpPr>
          <p:nvPr/>
        </p:nvSpPr>
        <p:spPr bwMode="auto">
          <a:xfrm>
            <a:off x="936302" y="5091261"/>
            <a:ext cx="807752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Письма, отправленные на определенный </a:t>
            </a:r>
            <a:r>
              <a:rPr lang="ru-RU" sz="2400" dirty="0" smtClean="0">
                <a:latin typeface="+mj-lt"/>
              </a:rPr>
              <a:t>адрес, </a:t>
            </a:r>
            <a:r>
              <a:rPr lang="ru-RU" sz="2400" dirty="0">
                <a:latin typeface="+mj-lt"/>
              </a:rPr>
              <a:t>или со специальной пометкой в </a:t>
            </a:r>
            <a:r>
              <a:rPr lang="ru-RU" sz="2400" dirty="0" smtClean="0">
                <a:latin typeface="+mj-lt"/>
              </a:rPr>
              <a:t>теме </a:t>
            </a:r>
            <a:r>
              <a:rPr lang="ru-RU" sz="2400" dirty="0">
                <a:latin typeface="+mj-lt"/>
              </a:rPr>
              <a:t>импортируются в обсуждения в рабочих группах портала. 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1323256"/>
            <a:ext cx="5604958" cy="35471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/>
              <a:t>Встроенный SMTP-сервер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и </a:t>
            </a:r>
            <a:r>
              <a:rPr lang="ru-RU" sz="2400" b="1" dirty="0"/>
              <a:t>внешние POP3-ящики</a:t>
            </a:r>
            <a:endParaRPr lang="en-US" sz="20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 bwMode="auto">
          <a:xfrm>
            <a:off x="3957" y="2480950"/>
            <a:ext cx="9140044" cy="2057400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75" y="25412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0" y="2743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dirty="0" smtClean="0">
                <a:latin typeface="Calibri" pitchFamily="34" charset="0"/>
                <a:cs typeface="Calibri" pitchFamily="34" charset="0"/>
              </a:rPr>
              <a:t>Автоматизация бизнеса</a:t>
            </a:r>
          </a:p>
        </p:txBody>
      </p:sp>
      <p:pic>
        <p:nvPicPr>
          <p:cNvPr id="13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Рабочие отчеты 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12626" y="1412776"/>
            <a:ext cx="4572000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dirty="0" smtClean="0"/>
              <a:t>сотрудник </a:t>
            </a:r>
            <a:r>
              <a:rPr lang="ru-RU" dirty="0"/>
              <a:t>готовит «Рабочий отчет» руководителю </a:t>
            </a:r>
            <a:r>
              <a:rPr lang="ru-RU" dirty="0" smtClean="0"/>
              <a:t>(отчет по проделанной работе; раз в неделю, в месяц, в день)</a:t>
            </a:r>
            <a:endParaRPr lang="ru-RU" dirty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dirty="0"/>
              <a:t>руководитель оценивает этот отчет </a:t>
            </a:r>
            <a:endParaRPr lang="ru-RU" dirty="0" smtClean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dirty="0" smtClean="0"/>
              <a:t>все </a:t>
            </a:r>
            <a:r>
              <a:rPr lang="ru-RU" dirty="0"/>
              <a:t>изменения по отчету доступны руководителю и сотруднику в «живой ленте» и тут же можно их </a:t>
            </a:r>
            <a:r>
              <a:rPr lang="ru-RU" dirty="0" smtClean="0"/>
              <a:t>обсудить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dirty="0" smtClean="0"/>
              <a:t>сотрудники </a:t>
            </a:r>
            <a:r>
              <a:rPr lang="ru-RU" dirty="0"/>
              <a:t>оперативно получают обратную связь для улучшения своей </a:t>
            </a:r>
            <a:r>
              <a:rPr lang="ru-RU" dirty="0" smtClean="0"/>
              <a:t>работы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dirty="0" smtClean="0"/>
              <a:t>делают прозрачной работу на </a:t>
            </a:r>
            <a:r>
              <a:rPr lang="ru-RU" dirty="0"/>
              <a:t>всех уровнях компании 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dirty="0" smtClean="0"/>
              <a:t>позволяют быстро увидеть проблемные участки и использовать отчеты для выработки KPI сотрудников и отделов</a:t>
            </a:r>
            <a:endParaRPr lang="ru-RU" dirty="0"/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1" y="1556792"/>
            <a:ext cx="4254032" cy="2376264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5" y="4237918"/>
            <a:ext cx="4259413" cy="2071401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93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397450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/>
              <a:t>Универсальный конструктор отчетов </a:t>
            </a:r>
            <a:endParaRPr lang="en-US" sz="24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60032" y="1415050"/>
            <a:ext cx="403244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Позволяет </a:t>
            </a:r>
            <a:r>
              <a:rPr lang="ru-RU" sz="2400" dirty="0"/>
              <a:t>сотрудникам самим конструировать отчеты для разных объектов и в дальнейшем многократно их </a:t>
            </a:r>
            <a:r>
              <a:rPr lang="ru-RU" sz="2400" dirty="0" smtClean="0"/>
              <a:t>запускать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Интеграция с </a:t>
            </a:r>
            <a:r>
              <a:rPr lang="ru-RU" sz="2400" dirty="0"/>
              <a:t>проектами и </a:t>
            </a:r>
            <a:r>
              <a:rPr lang="ru-RU" sz="2400" dirty="0" smtClean="0"/>
              <a:t>задачами </a:t>
            </a:r>
            <a:endParaRPr lang="ru-RU" sz="2400" dirty="0"/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Рисунок 2" descr="image00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2" y="1556792"/>
            <a:ext cx="4734087" cy="3181779"/>
          </a:xfrm>
          <a:prstGeom prst="roundRect">
            <a:avLst>
              <a:gd name="adj" fmla="val 1485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79907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Объект 2"/>
          <p:cNvSpPr>
            <a:spLocks noGrp="1"/>
          </p:cNvSpPr>
          <p:nvPr>
            <p:ph idx="1"/>
          </p:nvPr>
        </p:nvSpPr>
        <p:spPr>
          <a:xfrm>
            <a:off x="508000" y="1484784"/>
            <a:ext cx="8229600" cy="1584325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800" b="1" dirty="0" smtClean="0"/>
              <a:t>CRM</a:t>
            </a:r>
            <a:r>
              <a:rPr lang="ru-RU" sz="2800" dirty="0" smtClean="0"/>
              <a:t> (</a:t>
            </a:r>
            <a:r>
              <a:rPr lang="ru-RU" sz="2800" dirty="0" err="1" smtClean="0"/>
              <a:t>Customer</a:t>
            </a:r>
            <a:r>
              <a:rPr lang="ru-RU" sz="2800" dirty="0" smtClean="0"/>
              <a:t> </a:t>
            </a:r>
            <a:r>
              <a:rPr lang="ru-RU" sz="2800" dirty="0" err="1" smtClean="0"/>
              <a:t>Relationship</a:t>
            </a:r>
            <a:r>
              <a:rPr lang="ru-RU" sz="2800" dirty="0" smtClean="0"/>
              <a:t> </a:t>
            </a:r>
            <a:r>
              <a:rPr lang="ru-RU" sz="2800" dirty="0" err="1" smtClean="0"/>
              <a:t>Management</a:t>
            </a:r>
            <a:r>
              <a:rPr lang="ru-RU" sz="2800" dirty="0" smtClean="0"/>
              <a:t>) – система учета потенциальных и текущих клиентов.</a:t>
            </a:r>
          </a:p>
        </p:txBody>
      </p:sp>
      <p:pic>
        <p:nvPicPr>
          <p:cNvPr id="28676" name="Picture 2" descr="C:\Users\Natalia\Desktop\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586509"/>
            <a:ext cx="7032625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CRM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1033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2" descr="C:\Users\Natalia\Desktop\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28800"/>
            <a:ext cx="85725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CRM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1290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Прямоугольник 1"/>
          <p:cNvSpPr>
            <a:spLocks noChangeArrowheads="1"/>
          </p:cNvSpPr>
          <p:nvPr/>
        </p:nvSpPr>
        <p:spPr bwMode="auto">
          <a:xfrm>
            <a:off x="251520" y="1569740"/>
            <a:ext cx="45365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Управление </a:t>
            </a:r>
            <a:r>
              <a:rPr lang="ru-RU" b="1" dirty="0" smtClean="0">
                <a:latin typeface="+mj-lt"/>
              </a:rPr>
              <a:t>Лидами</a:t>
            </a:r>
          </a:p>
          <a:p>
            <a:pPr marL="444500" lvl="1" indent="-17780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добавление через </a:t>
            </a:r>
            <a:r>
              <a:rPr lang="en-US" dirty="0" smtClean="0">
                <a:latin typeface="+mj-lt"/>
              </a:rPr>
              <a:t>API </a:t>
            </a:r>
            <a:r>
              <a:rPr lang="ru-RU" dirty="0" smtClean="0">
                <a:latin typeface="+mj-lt"/>
              </a:rPr>
              <a:t>и из «1С-Битрикс: Управление сайтом»</a:t>
            </a:r>
          </a:p>
          <a:p>
            <a:pPr marL="444500" lvl="1" indent="-17780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конвертация в Контакты, Компании, Сделки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Управление </a:t>
            </a:r>
            <a:r>
              <a:rPr lang="ru-RU" b="1" dirty="0" smtClean="0">
                <a:latin typeface="+mj-lt"/>
              </a:rPr>
              <a:t>Контактами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Управление </a:t>
            </a:r>
            <a:r>
              <a:rPr lang="ru-RU" b="1" dirty="0" smtClean="0">
                <a:latin typeface="+mj-lt"/>
              </a:rPr>
              <a:t>Компаниями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Управление </a:t>
            </a:r>
            <a:r>
              <a:rPr lang="ru-RU" b="1" dirty="0" smtClean="0">
                <a:latin typeface="+mj-lt"/>
              </a:rPr>
              <a:t>Сделками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Учет событий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j-lt"/>
              </a:rPr>
              <a:t>Импорт-экспорт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latin typeface="+mj-lt"/>
              </a:rPr>
              <a:t>Интеграция с </a:t>
            </a:r>
            <a:r>
              <a:rPr lang="en-US" b="1" dirty="0" smtClean="0">
                <a:latin typeface="+mj-lt"/>
              </a:rPr>
              <a:t>Outlook</a:t>
            </a:r>
            <a:r>
              <a:rPr lang="ru-RU" b="1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для контактов</a:t>
            </a:r>
          </a:p>
          <a:p>
            <a:endParaRPr lang="ru-RU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3462" y="1556792"/>
            <a:ext cx="4320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latin typeface="+mj-lt"/>
              </a:rPr>
              <a:t>Адаптивный интерфейс </a:t>
            </a:r>
            <a:r>
              <a:rPr lang="ru-RU" dirty="0">
                <a:latin typeface="+mj-lt"/>
              </a:rPr>
              <a:t>для списков, индивидуально представление, удобная система фильтрации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+mj-lt"/>
              </a:rPr>
              <a:t>Настройки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>
                <a:latin typeface="+mj-lt"/>
              </a:rPr>
              <a:t>Права доступа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>
                <a:latin typeface="+mj-lt"/>
              </a:rPr>
              <a:t>Настройка всех справочников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>
                <a:latin typeface="+mj-lt"/>
              </a:rPr>
              <a:t>Настраиваемые поля для </a:t>
            </a:r>
            <a:r>
              <a:rPr lang="ru-RU" dirty="0" err="1">
                <a:latin typeface="+mj-lt"/>
              </a:rPr>
              <a:t>лидов</a:t>
            </a:r>
            <a:r>
              <a:rPr lang="ru-RU" dirty="0">
                <a:latin typeface="+mj-lt"/>
              </a:rPr>
              <a:t>, контактов, компаний и сделок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+mj-lt"/>
              </a:rPr>
              <a:t>Отчет по всем событиям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+mj-lt"/>
              </a:rPr>
              <a:t>Воронка продаж </a:t>
            </a:r>
            <a:endParaRPr lang="en-US" b="1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+mj-lt"/>
              </a:rPr>
              <a:t>«Рабочий стол» сотрудника с настройками показа</a:t>
            </a:r>
          </a:p>
        </p:txBody>
      </p:sp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CRM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1068" y="5097535"/>
            <a:ext cx="82986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600" dirty="0"/>
              <a:t>Система распределения прав доступа (по всем элементам, свойствам, статусам)</a:t>
            </a:r>
          </a:p>
          <a:p>
            <a:pPr marL="342900" indent="-342900">
              <a:spcBef>
                <a:spcPts val="400"/>
              </a:spcBef>
              <a:buFont typeface="Arial" pitchFamily="34" charset="0"/>
              <a:buChar char="•"/>
            </a:pPr>
            <a:r>
              <a:rPr lang="en-US" sz="1600" dirty="0"/>
              <a:t>CRM </a:t>
            </a:r>
            <a:r>
              <a:rPr lang="ru-RU" sz="1600" dirty="0"/>
              <a:t>интегрирована с задачами, бизнес-процессами, почтой</a:t>
            </a:r>
          </a:p>
          <a:p>
            <a:pPr marL="342900" indent="-34290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600" dirty="0"/>
              <a:t>Рассылка почтовых сообщений</a:t>
            </a:r>
          </a:p>
          <a:p>
            <a:pPr marL="342900" indent="-34290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600" dirty="0"/>
              <a:t>Открытый REST API для автоматического размещения </a:t>
            </a:r>
            <a:r>
              <a:rPr lang="ru-RU" sz="1600" dirty="0" err="1"/>
              <a:t>лидов</a:t>
            </a:r>
            <a:r>
              <a:rPr lang="ru-RU" sz="1600" dirty="0"/>
              <a:t> в CRM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443625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8656"/>
            <a:ext cx="7667127" cy="453650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CRM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9049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Прямоугольник 3"/>
          <p:cNvSpPr>
            <a:spLocks noChangeArrowheads="1"/>
          </p:cNvSpPr>
          <p:nvPr/>
        </p:nvSpPr>
        <p:spPr bwMode="auto">
          <a:xfrm>
            <a:off x="936302" y="5172543"/>
            <a:ext cx="82076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Автоматизируйте управление бизнес-процессами вашей компании: согласование счета, оформление документов на командировку и другие.</a:t>
            </a: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1340768"/>
            <a:ext cx="6121400" cy="37449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Бизнес-процессы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697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1323256"/>
            <a:ext cx="4464050" cy="36115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sp>
        <p:nvSpPr>
          <p:cNvPr id="33796" name="Прямоугольник 3"/>
          <p:cNvSpPr>
            <a:spLocks noChangeArrowheads="1"/>
          </p:cNvSpPr>
          <p:nvPr/>
        </p:nvSpPr>
        <p:spPr bwMode="auto">
          <a:xfrm>
            <a:off x="936301" y="5184676"/>
            <a:ext cx="820769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В портал встроены инструменты визуального проектирования с поддержкой </a:t>
            </a:r>
            <a:r>
              <a:rPr lang="ru-RU" sz="2000" dirty="0" err="1">
                <a:latin typeface="+mj-lt"/>
              </a:rPr>
              <a:t>drag&amp;drop</a:t>
            </a:r>
            <a:r>
              <a:rPr lang="ru-RU" sz="2000" dirty="0">
                <a:latin typeface="+mj-lt"/>
              </a:rPr>
              <a:t> (визуальная настройка последовательности действий и согласований, необходимых для того, чтобы выполнить бизнес-процесс). </a:t>
            </a:r>
          </a:p>
        </p:txBody>
      </p:sp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21920" y="493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/>
              <a:t>Визуальное </a:t>
            </a:r>
            <a:r>
              <a:rPr lang="ru-RU" sz="2400" b="1" dirty="0" smtClean="0"/>
              <a:t>проектирование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бизнес-процесса</a:t>
            </a:r>
            <a:endParaRPr lang="en-US" sz="20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Бизнес-процессы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8504" y="4297739"/>
            <a:ext cx="864058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Интеграция </a:t>
            </a:r>
            <a:r>
              <a:rPr lang="ru-RU" sz="2400" dirty="0"/>
              <a:t>с задачами с возможностью поставить задачу и дождаться ее выполнения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400" dirty="0" smtClean="0"/>
              <a:t>Доработка </a:t>
            </a:r>
            <a:r>
              <a:rPr lang="ru-RU" sz="2400" dirty="0"/>
              <a:t>визуального дизайнера для удобства работы с большими </a:t>
            </a:r>
            <a:r>
              <a:rPr lang="ru-RU" sz="2400" dirty="0" smtClean="0"/>
              <a:t>бизнес-процессами</a:t>
            </a:r>
            <a:endParaRPr lang="ru-RU" sz="2400" dirty="0"/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74600"/>
            <a:ext cx="6133181" cy="2431028"/>
          </a:xfrm>
          <a:prstGeom prst="roundRect">
            <a:avLst>
              <a:gd name="adj" fmla="val 2856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3342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84783"/>
            <a:ext cx="4392488" cy="4348270"/>
          </a:xfrm>
          <a:prstGeom prst="roundRect">
            <a:avLst>
              <a:gd name="adj" fmla="val 1652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Оплата счета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76056" y="1400143"/>
            <a:ext cx="38750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Типовой </a:t>
            </a:r>
            <a:r>
              <a:rPr lang="ru-RU" sz="2400" dirty="0" smtClean="0"/>
              <a:t>бизнес-процесс «Оплата счета» включен в поставку продукта.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Бизнес-процесс </a:t>
            </a:r>
            <a:r>
              <a:rPr lang="ru-RU" sz="2400" dirty="0"/>
              <a:t>«проводит» счет по этапам утверждения от сотрудника до директора, и только затем счет уходит в бухгалтерию на оплату.</a:t>
            </a:r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10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487959"/>
            <a:ext cx="3852863" cy="24399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70388" y="1484784"/>
            <a:ext cx="4519612" cy="2463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sp>
        <p:nvSpPr>
          <p:cNvPr id="34821" name="Прямоугольник 4"/>
          <p:cNvSpPr>
            <a:spLocks noChangeArrowheads="1"/>
          </p:cNvSpPr>
          <p:nvPr/>
        </p:nvSpPr>
        <p:spPr bwMode="auto">
          <a:xfrm>
            <a:off x="200025" y="4364509"/>
            <a:ext cx="87137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Используя визуальные инструменты можно легко создавать списки клиентов и контрагентов, справочники, структурированные архивы, библиотеки и другие универсальные списки.</a:t>
            </a:r>
          </a:p>
        </p:txBody>
      </p:sp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Управление списками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Прямоугольник 3"/>
          <p:cNvSpPr>
            <a:spLocks noChangeArrowheads="1"/>
          </p:cNvSpPr>
          <p:nvPr/>
        </p:nvSpPr>
        <p:spPr bwMode="auto">
          <a:xfrm>
            <a:off x="936302" y="5268913"/>
            <a:ext cx="78838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На портале можно легко создать электронные формы заявок (заказ канцтоваров, визиток, пропусков, вызов такси и пр.). </a:t>
            </a:r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25" y="1362075"/>
            <a:ext cx="7324725" cy="37639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Интерактивные сервисы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Прямоугольник 3"/>
          <p:cNvSpPr>
            <a:spLocks noChangeArrowheads="1"/>
          </p:cNvSpPr>
          <p:nvPr/>
        </p:nvSpPr>
        <p:spPr bwMode="auto">
          <a:xfrm>
            <a:off x="233363" y="4873079"/>
            <a:ext cx="88217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Используйте автоматизированную систему приема и обработки обращений сотрудников в службу технической поддержки с  возможностью просмотра текущего статуса обращения.</a:t>
            </a: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413" y="1556792"/>
            <a:ext cx="3887787" cy="290988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9000" y="1556792"/>
            <a:ext cx="3960813" cy="29114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Система техподдержки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Natalia\Downloads\9594717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881" y="7916"/>
            <a:ext cx="5937354" cy="685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 bwMode="auto">
          <a:xfrm>
            <a:off x="3957" y="2480950"/>
            <a:ext cx="9140044" cy="2057400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75" y="25412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0" y="2743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dirty="0" smtClean="0">
                <a:latin typeface="Calibri" pitchFamily="34" charset="0"/>
                <a:cs typeface="Calibri" pitchFamily="34" charset="0"/>
              </a:rPr>
              <a:t>Внутренние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коммуникации</a:t>
            </a:r>
          </a:p>
        </p:txBody>
      </p:sp>
      <p:pic>
        <p:nvPicPr>
          <p:cNvPr id="13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93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Интерактивная </a:t>
            </a:r>
            <a:r>
              <a:rPr lang="ru-RU" sz="3200" b="1" dirty="0"/>
              <a:t>«Живая лента» 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28649" y="1401249"/>
            <a:ext cx="460851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/>
              <a:t>Объединяет </a:t>
            </a:r>
            <a:r>
              <a:rPr lang="ru-RU" sz="2000" dirty="0"/>
              <a:t>все внутренние и внешние сервисы компании в едином инструменте информирования и </a:t>
            </a:r>
            <a:r>
              <a:rPr lang="ru-RU" sz="2000" dirty="0" smtClean="0"/>
              <a:t>работы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/>
              <a:t>Возможность комментировать сообщения непосредственно в живой ленте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/>
              <a:t>Интегрирована </a:t>
            </a:r>
            <a:r>
              <a:rPr lang="ru-RU" sz="2000" dirty="0"/>
              <a:t>с задачами, рабочими отчетами, «Мне нравится</a:t>
            </a:r>
            <a:r>
              <a:rPr lang="ru-RU" sz="2000" dirty="0" smtClean="0"/>
              <a:t>»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smtClean="0"/>
              <a:t>Открытый </a:t>
            </a:r>
            <a:r>
              <a:rPr lang="ru-RU" sz="2000" dirty="0"/>
              <a:t>API (REST, SOAP) для внешних данных из «1С» и любых </a:t>
            </a:r>
            <a:r>
              <a:rPr lang="ru-RU" sz="2000" dirty="0" smtClean="0"/>
              <a:t>других информационных систем</a:t>
            </a:r>
            <a:endParaRPr lang="ru-RU" sz="2000" dirty="0"/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4048088" cy="2755922"/>
          </a:xfrm>
          <a:prstGeom prst="roundRect">
            <a:avLst>
              <a:gd name="adj" fmla="val 3230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251520" y="4581128"/>
            <a:ext cx="4048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Лента всех обновлений на портале </a:t>
            </a:r>
            <a:r>
              <a:rPr lang="ru-RU" sz="1600" dirty="0" smtClean="0"/>
              <a:t>(новости, обсуждения в рабочих группах, комментарии, задачи, </a:t>
            </a:r>
            <a:r>
              <a:rPr lang="ru-RU" sz="1600" dirty="0" err="1" smtClean="0"/>
              <a:t>микроблоги</a:t>
            </a:r>
            <a:r>
              <a:rPr lang="ru-RU" sz="1600" dirty="0" smtClean="0"/>
              <a:t> сотрудников и т.п.)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75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/>
              <a:t>«Мне нравится» 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415050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Инструмент </a:t>
            </a:r>
            <a:r>
              <a:rPr lang="ru-RU" sz="2400" dirty="0"/>
              <a:t>положительной обратной связи для мотивации сотрудников и одновременно для определения ценности контента и документов, напрямую влияющий на качество поиска.</a:t>
            </a:r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150812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89" y="3126624"/>
            <a:ext cx="5530214" cy="2473394"/>
          </a:xfrm>
          <a:prstGeom prst="roundRect">
            <a:avLst>
              <a:gd name="adj" fmla="val 123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7393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" y="0"/>
            <a:ext cx="91407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55976" y="0"/>
            <a:ext cx="4788024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95833" y="1069534"/>
            <a:ext cx="42741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Возможность </a:t>
            </a:r>
            <a:r>
              <a:rPr lang="ru-RU" sz="2400" dirty="0"/>
              <a:t>для каждого </a:t>
            </a:r>
            <a:r>
              <a:rPr lang="ru-RU" sz="2400" dirty="0" smtClean="0"/>
              <a:t>сотрудника:</a:t>
            </a:r>
          </a:p>
          <a:p>
            <a:endParaRPr lang="ru-RU" sz="2400" dirty="0"/>
          </a:p>
          <a:p>
            <a:pPr marL="355600" lvl="1" indent="-177800">
              <a:buFont typeface="Arial" pitchFamily="34" charset="0"/>
              <a:buChar char="•"/>
            </a:pPr>
            <a:r>
              <a:rPr lang="ru-RU" sz="2400" dirty="0" smtClean="0"/>
              <a:t>Предложить </a:t>
            </a:r>
            <a:r>
              <a:rPr lang="ru-RU" sz="2400" dirty="0"/>
              <a:t>свою идею для развития бизнеса компании</a:t>
            </a:r>
          </a:p>
          <a:p>
            <a:pPr marL="355600" lvl="1" indent="-177800">
              <a:buFont typeface="Arial" pitchFamily="34" charset="0"/>
              <a:buChar char="•"/>
            </a:pPr>
            <a:r>
              <a:rPr lang="ru-RU" sz="2400" dirty="0" smtClean="0"/>
              <a:t>Оценить </a:t>
            </a:r>
            <a:r>
              <a:rPr lang="ru-RU" sz="2400" dirty="0"/>
              <a:t>идеи своих коллег</a:t>
            </a:r>
          </a:p>
          <a:p>
            <a:pPr marL="355600" lvl="1" indent="-177800">
              <a:buFont typeface="Arial" pitchFamily="34" charset="0"/>
              <a:buChar char="•"/>
            </a:pPr>
            <a:r>
              <a:rPr lang="ru-RU" sz="2400" dirty="0" smtClean="0"/>
              <a:t>Прокомментировать </a:t>
            </a:r>
            <a:r>
              <a:rPr lang="ru-RU" sz="2400" dirty="0"/>
              <a:t>идеи</a:t>
            </a:r>
          </a:p>
          <a:p>
            <a:endParaRPr lang="ru-RU" sz="2400" dirty="0"/>
          </a:p>
          <a:p>
            <a:r>
              <a:rPr lang="ru-RU" sz="2400" dirty="0"/>
              <a:t>Все голоса «за» или «против» учитываются, и на основе мнения сотрудников компании формируется </a:t>
            </a:r>
            <a:r>
              <a:rPr lang="ru-RU" sz="2400" b="1" dirty="0"/>
              <a:t>рейтинг </a:t>
            </a:r>
            <a:r>
              <a:rPr lang="ru-RU" sz="2400" b="1" dirty="0" smtClean="0"/>
              <a:t>идеи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230" y="116567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521901" y="216835"/>
            <a:ext cx="3714232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Портал «Есть </a:t>
            </a:r>
            <a:r>
              <a:rPr lang="ru-RU" sz="3200" b="1" dirty="0"/>
              <a:t>идея?» 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4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63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179388" y="1596107"/>
            <a:ext cx="4464050" cy="39211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2200" dirty="0" smtClean="0"/>
              <a:t>Обмен сообщениями между сотрудниками для быстрого информирования коллег о новостях, идеях, успехах. </a:t>
            </a:r>
          </a:p>
          <a:p>
            <a:pPr marL="0" indent="0">
              <a:buFont typeface="Arial" charset="0"/>
              <a:buNone/>
              <a:defRPr/>
            </a:pPr>
            <a:endParaRPr lang="ru-RU" sz="1000" dirty="0" smtClean="0"/>
          </a:p>
          <a:p>
            <a:pPr>
              <a:defRPr/>
            </a:pPr>
            <a:r>
              <a:rPr lang="ru-RU" sz="2200" dirty="0" smtClean="0"/>
              <a:t>Личные микроблоги и в группе </a:t>
            </a:r>
          </a:p>
          <a:p>
            <a:pPr>
              <a:defRPr/>
            </a:pPr>
            <a:r>
              <a:rPr lang="ru-RU" sz="2200" dirty="0" smtClean="0"/>
              <a:t>Сообщения </a:t>
            </a:r>
            <a:r>
              <a:rPr lang="ru-RU" sz="2200" dirty="0" err="1" smtClean="0"/>
              <a:t>микроблогов</a:t>
            </a:r>
            <a:r>
              <a:rPr lang="ru-RU" sz="2200" dirty="0" smtClean="0"/>
              <a:t> попадают в живую ленту </a:t>
            </a:r>
          </a:p>
          <a:p>
            <a:pPr>
              <a:defRPr/>
            </a:pPr>
            <a:r>
              <a:rPr lang="ru-RU" sz="2200" dirty="0" smtClean="0"/>
              <a:t>Возможность писать в </a:t>
            </a:r>
            <a:r>
              <a:rPr lang="ru-RU" sz="2200" dirty="0" err="1" smtClean="0"/>
              <a:t>микроблог</a:t>
            </a:r>
            <a:r>
              <a:rPr lang="ru-RU" sz="2200" dirty="0" smtClean="0"/>
              <a:t> с мобильного устройства 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40396"/>
            <a:ext cx="4608512" cy="263152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268" y="2316460"/>
            <a:ext cx="3576811" cy="2599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Микроблоги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64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 bwMode="auto">
          <a:xfrm>
            <a:off x="-11874" y="2445325"/>
            <a:ext cx="9182748" cy="2057400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6200" y="2885700"/>
            <a:ext cx="883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ru-RU" sz="5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Интеграция</a:t>
            </a:r>
            <a:endParaRPr lang="ru-RU" sz="5400" b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75" y="24904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597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Прямоугольник 3"/>
          <p:cNvSpPr>
            <a:spLocks noChangeArrowheads="1"/>
          </p:cNvSpPr>
          <p:nvPr/>
        </p:nvSpPr>
        <p:spPr bwMode="auto">
          <a:xfrm>
            <a:off x="358577" y="1556792"/>
            <a:ext cx="47894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dirty="0">
                <a:latin typeface="+mj-lt"/>
              </a:rPr>
              <a:t>Интеграция с </a:t>
            </a:r>
            <a:r>
              <a:rPr lang="ru-RU" b="1" dirty="0">
                <a:latin typeface="+mj-lt"/>
              </a:rPr>
              <a:t>«1С:Зарплата и Управление Персоналом» </a:t>
            </a:r>
            <a:r>
              <a:rPr lang="ru-RU" dirty="0">
                <a:latin typeface="+mj-lt"/>
              </a:rPr>
              <a:t>позволяет быстро, без привлечения технических специалистов выгрузить необходимые данные.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8577" y="306489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j-lt"/>
              </a:rPr>
              <a:t>Из «1С:ЗУП» на корпоративный портал может быть выгружена следующая информация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latin typeface="+mj-lt"/>
            </a:endParaRPr>
          </a:p>
          <a:p>
            <a:pPr marL="27305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Структура компании</a:t>
            </a:r>
          </a:p>
          <a:p>
            <a:pPr marL="27305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Сотрудники компании</a:t>
            </a:r>
          </a:p>
          <a:p>
            <a:pPr marL="27305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Информация об отсутствиях сотрудников </a:t>
            </a:r>
          </a:p>
          <a:p>
            <a:pPr marL="273050" indent="-1778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+mj-lt"/>
              </a:rPr>
              <a:t>Кадровые перестановки </a:t>
            </a:r>
          </a:p>
        </p:txBody>
      </p:sp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09220" y="620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/>
              <a:t>Обмен данными с «1С:Зарплата и Управление персоналом»</a:t>
            </a:r>
            <a:endParaRPr lang="en-US" sz="2000" b="1" dirty="0" smtClean="0">
              <a:latin typeface="Verdana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839242" y="1713922"/>
            <a:ext cx="4188746" cy="3027219"/>
            <a:chOff x="4813842" y="1713922"/>
            <a:chExt cx="4188746" cy="3027219"/>
          </a:xfrm>
        </p:grpSpPr>
        <p:pic>
          <p:nvPicPr>
            <p:cNvPr id="16" name="Picture 2" descr="C:\Documents and Settings\Администратор\Рабочий стол\картинки_КП_пп\1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3842" y="1713922"/>
              <a:ext cx="2081342" cy="246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3014" y="3111567"/>
              <a:ext cx="1629574" cy="1629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Рисунок 9" descr="new-1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67674">
              <a:off x="6761453" y="2912334"/>
              <a:ext cx="550863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Рисунок 10" descr="new-2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67674">
              <a:off x="6618958" y="3876483"/>
              <a:ext cx="5524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5370416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/>
              <a:t>Импорт данных из внешних источников </a:t>
            </a:r>
            <a:endParaRPr lang="ru-RU" sz="2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71028" y="5157192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Открытый </a:t>
            </a:r>
            <a:r>
              <a:rPr lang="ru-RU" sz="2000" dirty="0"/>
              <a:t>API (REST, SOAP) для внешних </a:t>
            </a:r>
            <a:r>
              <a:rPr lang="ru-RU" sz="2000" dirty="0" smtClean="0"/>
              <a:t>сервисов – в </a:t>
            </a:r>
            <a:r>
              <a:rPr lang="ru-RU" sz="2000" dirty="0"/>
              <a:t>«живой ленте» можно публиковать информацию из любых внешних источников (например, из «1С», информационные системы компании или RSS)</a:t>
            </a:r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1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6515100" cy="3216275"/>
          </a:xfrm>
          <a:prstGeom prst="roundRect">
            <a:avLst>
              <a:gd name="adj" fmla="val 1617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/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736" y="1244799"/>
            <a:ext cx="1546286" cy="160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28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C:\Documents and Settings\Администратор\Рабочий стол\картинки_КП_пп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9" y="1530350"/>
            <a:ext cx="217487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2319" y="1709737"/>
            <a:ext cx="3649662" cy="21939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38917" name="Прямоугольник 7"/>
          <p:cNvSpPr>
            <a:spLocks noChangeArrowheads="1"/>
          </p:cNvSpPr>
          <p:nvPr/>
        </p:nvSpPr>
        <p:spPr bwMode="auto">
          <a:xfrm>
            <a:off x="259135" y="4509120"/>
            <a:ext cx="84963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latin typeface="+mj-lt"/>
              </a:rPr>
              <a:t>В продукте выполняется синхронизация персональных календарей, задач и поручений, контакт-листов.</a:t>
            </a:r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300410" y="5469056"/>
            <a:ext cx="868097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just"/>
            <a:r>
              <a:rPr lang="ru-RU" sz="1400" dirty="0">
                <a:latin typeface="+mj-lt"/>
                <a:cs typeface="Times New Roman" pitchFamily="18" charset="0"/>
              </a:rPr>
              <a:t>Двунаправленный обмен данными с </a:t>
            </a:r>
            <a:r>
              <a:rPr lang="en-US" sz="1400" dirty="0">
                <a:latin typeface="+mj-lt"/>
                <a:cs typeface="Times New Roman" pitchFamily="18" charset="0"/>
              </a:rPr>
              <a:t>MS Office Outlook</a:t>
            </a:r>
            <a:r>
              <a:rPr lang="ru-RU" sz="1400" dirty="0">
                <a:latin typeface="+mj-lt"/>
                <a:cs typeface="Times New Roman" pitchFamily="18" charset="0"/>
              </a:rPr>
              <a:t> реализован на основе </a:t>
            </a:r>
            <a:r>
              <a:rPr lang="ru-RU" sz="1400" dirty="0">
                <a:latin typeface="+mj-lt"/>
                <a:ea typeface="Times New Roman" pitchFamily="18" charset="0"/>
                <a:cs typeface="Tahoma" pitchFamily="34" charset="0"/>
              </a:rPr>
              <a:t>протокола управления списками </a:t>
            </a:r>
            <a:r>
              <a:rPr lang="en-US" sz="1400" dirty="0">
                <a:latin typeface="+mj-lt"/>
                <a:ea typeface="Times New Roman" pitchFamily="18" charset="0"/>
                <a:cs typeface="Tahoma" pitchFamily="34" charset="0"/>
              </a:rPr>
              <a:t>SharePoint</a:t>
            </a:r>
            <a:r>
              <a:rPr lang="ru-RU" sz="1400" dirty="0">
                <a:latin typeface="+mj-lt"/>
                <a:ea typeface="Times New Roman" pitchFamily="18" charset="0"/>
                <a:cs typeface="Tahoma" pitchFamily="34" charset="0"/>
              </a:rPr>
              <a:t>, базирующегося на </a:t>
            </a:r>
            <a:r>
              <a:rPr lang="en-US" sz="1400" dirty="0">
                <a:latin typeface="+mj-lt"/>
                <a:ea typeface="Times New Roman" pitchFamily="18" charset="0"/>
                <a:cs typeface="Tahoma" pitchFamily="34" charset="0"/>
              </a:rPr>
              <a:t>SOAP</a:t>
            </a:r>
            <a:r>
              <a:rPr lang="ru-RU" sz="1400" dirty="0">
                <a:latin typeface="+mj-lt"/>
                <a:ea typeface="Times New Roman" pitchFamily="18" charset="0"/>
                <a:cs typeface="Tahoma" pitchFamily="34" charset="0"/>
              </a:rPr>
              <a:t>. Интеграция выполнена в полном соответствии со спецификацией корпорации </a:t>
            </a:r>
            <a:r>
              <a:rPr lang="ru-RU" sz="1400" dirty="0" err="1">
                <a:latin typeface="+mj-lt"/>
                <a:ea typeface="Times New Roman" pitchFamily="18" charset="0"/>
                <a:cs typeface="Tahoma" pitchFamily="34" charset="0"/>
              </a:rPr>
              <a:t>Microsoft</a:t>
            </a:r>
            <a:r>
              <a:rPr lang="ru-RU" sz="1400" dirty="0">
                <a:latin typeface="+mj-lt"/>
                <a:ea typeface="Times New Roman" pitchFamily="18" charset="0"/>
                <a:cs typeface="Tahoma" pitchFamily="34" charset="0"/>
              </a:rPr>
              <a:t>.</a:t>
            </a:r>
            <a:endParaRPr lang="ru-RU" sz="1400" dirty="0">
              <a:latin typeface="+mj-lt"/>
            </a:endParaRPr>
          </a:p>
        </p:txBody>
      </p:sp>
      <p:pic>
        <p:nvPicPr>
          <p:cNvPr id="38919" name="Рисунок 9" descr="new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331" y="2298700"/>
            <a:ext cx="5508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Рисунок 10" descr="new-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331" y="2840037"/>
            <a:ext cx="55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/>
              <a:t>Двунаправленная интеграция с </a:t>
            </a:r>
            <a:r>
              <a:rPr lang="ru-RU" sz="2800" b="1" dirty="0" err="1"/>
              <a:t>Microsoft</a:t>
            </a:r>
            <a:r>
              <a:rPr lang="ru-RU" sz="2800" b="1" dirty="0"/>
              <a:t> </a:t>
            </a:r>
            <a:r>
              <a:rPr lang="ru-RU" sz="2800" b="1" dirty="0" err="1"/>
              <a:t>Office</a:t>
            </a:r>
            <a:r>
              <a:rPr lang="ru-RU" sz="2800" b="1" dirty="0"/>
              <a:t> </a:t>
            </a:r>
            <a:r>
              <a:rPr lang="ru-RU" sz="2800" b="1" dirty="0" err="1"/>
              <a:t>Outlook</a:t>
            </a:r>
            <a:endParaRPr lang="en-US" sz="24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579296" cy="3921125"/>
          </a:xfrm>
        </p:spPr>
        <p:txBody>
          <a:bodyPr/>
          <a:lstStyle/>
          <a:p>
            <a:pPr marL="533400" indent="-5334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dirty="0" smtClean="0"/>
              <a:t>Коннектор к </a:t>
            </a:r>
            <a:r>
              <a:rPr lang="en-US" dirty="0" smtClean="0"/>
              <a:t>MS Exchange</a:t>
            </a:r>
            <a:r>
              <a:rPr lang="ru-RU" dirty="0" smtClean="0"/>
              <a:t>  </a:t>
            </a:r>
            <a:r>
              <a:rPr lang="en-US" dirty="0" smtClean="0"/>
              <a:t>Server</a:t>
            </a:r>
            <a:r>
              <a:rPr lang="ru-RU" dirty="0" smtClean="0"/>
              <a:t> 2007/2010</a:t>
            </a:r>
          </a:p>
          <a:p>
            <a:pPr marL="533400" indent="-5334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dirty="0" smtClean="0"/>
              <a:t>Коннектор к </a:t>
            </a:r>
            <a:r>
              <a:rPr lang="en-US" dirty="0" smtClean="0"/>
              <a:t>MS SharePoint</a:t>
            </a:r>
            <a:endParaRPr lang="ru-RU" dirty="0" smtClean="0"/>
          </a:p>
          <a:p>
            <a:pPr marL="533400" indent="-5334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dirty="0" smtClean="0"/>
              <a:t>Интеграция с MS </a:t>
            </a:r>
            <a:r>
              <a:rPr lang="ru-RU" dirty="0" err="1" smtClean="0"/>
              <a:t>Exchange</a:t>
            </a:r>
            <a:r>
              <a:rPr lang="ru-RU" dirty="0" smtClean="0"/>
              <a:t> </a:t>
            </a:r>
            <a:r>
              <a:rPr lang="ru-RU" dirty="0" err="1" smtClean="0"/>
              <a:t>Web</a:t>
            </a:r>
            <a:r>
              <a:rPr lang="ru-RU" dirty="0" smtClean="0"/>
              <a:t> </a:t>
            </a:r>
            <a:r>
              <a:rPr lang="ru-RU" dirty="0" err="1" smtClean="0"/>
              <a:t>Mail</a:t>
            </a:r>
            <a:endParaRPr lang="ru-RU" dirty="0" smtClean="0"/>
          </a:p>
          <a:p>
            <a:pPr marL="533400" indent="-5334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dirty="0" smtClean="0"/>
              <a:t>Улучшенная интеграция с </a:t>
            </a:r>
            <a:r>
              <a:rPr lang="ru-RU" dirty="0" err="1" smtClean="0"/>
              <a:t>Active</a:t>
            </a:r>
            <a:r>
              <a:rPr lang="ru-RU" dirty="0" smtClean="0"/>
              <a:t> </a:t>
            </a:r>
            <a:r>
              <a:rPr lang="ru-RU" dirty="0" err="1" smtClean="0"/>
              <a:t>Directory</a:t>
            </a:r>
            <a:r>
              <a:rPr lang="ru-RU" dirty="0" smtClean="0"/>
              <a:t> и с MS </a:t>
            </a:r>
            <a:r>
              <a:rPr lang="ru-RU" dirty="0" err="1" smtClean="0"/>
              <a:t>Office</a:t>
            </a:r>
            <a:endParaRPr lang="ru-RU" dirty="0" smtClean="0"/>
          </a:p>
        </p:txBody>
      </p:sp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Интеграция с </a:t>
            </a:r>
            <a:r>
              <a:rPr lang="en-US" sz="3200" b="1" dirty="0" smtClean="0"/>
              <a:t>Microsoft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153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1988840"/>
            <a:ext cx="770485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2400" dirty="0"/>
              <a:t>Коннектор к MS </a:t>
            </a:r>
            <a:r>
              <a:rPr lang="ru-RU" sz="2400" dirty="0" err="1"/>
              <a:t>Exchange</a:t>
            </a:r>
            <a:r>
              <a:rPr lang="ru-RU" sz="2400" dirty="0"/>
              <a:t>  </a:t>
            </a:r>
            <a:r>
              <a:rPr lang="ru-RU" sz="2400" dirty="0" err="1"/>
              <a:t>Server</a:t>
            </a:r>
            <a:r>
              <a:rPr lang="ru-RU" sz="2400" dirty="0"/>
              <a:t> 2007/2010 с двунаправленной интеграцией календарей и задач, с интеграцией </a:t>
            </a:r>
            <a:r>
              <a:rPr lang="ru-RU" sz="2400" dirty="0" smtClean="0"/>
              <a:t>контактов.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endParaRPr lang="ru-RU" sz="24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2400" dirty="0" smtClean="0"/>
              <a:t>Это </a:t>
            </a:r>
            <a:r>
              <a:rPr lang="ru-RU" sz="2400" dirty="0"/>
              <a:t>открывает дорогу в корпоративную среду и на мобильные устройства, интегрированные с </a:t>
            </a:r>
            <a:r>
              <a:rPr lang="ru-RU" sz="2400" dirty="0" err="1"/>
              <a:t>Exchange</a:t>
            </a:r>
            <a:r>
              <a:rPr lang="ru-RU" sz="2400" dirty="0"/>
              <a:t>.</a:t>
            </a:r>
          </a:p>
        </p:txBody>
      </p:sp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38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/>
              <a:t>Коннектор к </a:t>
            </a:r>
            <a:r>
              <a:rPr lang="en-US" sz="2800" b="1" dirty="0"/>
              <a:t>Microsoft Exchange  Server 2007/2010</a:t>
            </a:r>
            <a:endParaRPr lang="en-US" sz="24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24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Объект 2"/>
          <p:cNvSpPr>
            <a:spLocks noGrp="1"/>
          </p:cNvSpPr>
          <p:nvPr>
            <p:ph idx="1"/>
          </p:nvPr>
        </p:nvSpPr>
        <p:spPr>
          <a:xfrm>
            <a:off x="298317" y="1557065"/>
            <a:ext cx="5604470" cy="230346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Благодаря поддержке форматов </a:t>
            </a:r>
            <a:r>
              <a:rPr lang="ru-RU" sz="2800" dirty="0" err="1" smtClean="0"/>
              <a:t>CalDAV</a:t>
            </a:r>
            <a:r>
              <a:rPr lang="ru-RU" sz="2800" dirty="0" smtClean="0"/>
              <a:t>:</a:t>
            </a:r>
          </a:p>
          <a:p>
            <a:pPr marL="0" indent="0">
              <a:buNone/>
            </a:pPr>
            <a:endParaRPr lang="ru-RU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2400" dirty="0" smtClean="0"/>
              <a:t>календарь </a:t>
            </a:r>
            <a:r>
              <a:rPr lang="ru-RU" sz="2400" dirty="0" err="1"/>
              <a:t>Google</a:t>
            </a:r>
            <a:r>
              <a:rPr lang="ru-RU" sz="2400" dirty="0"/>
              <a:t> теперь можно подключить к корпоративному </a:t>
            </a:r>
            <a:r>
              <a:rPr lang="ru-RU" sz="2400" dirty="0" smtClean="0"/>
              <a:t>порталу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2400" dirty="0" smtClean="0"/>
              <a:t>работать </a:t>
            </a:r>
            <a:r>
              <a:rPr lang="ru-RU" sz="2400" dirty="0"/>
              <a:t>с ним на мобильных устройствах </a:t>
            </a:r>
            <a:r>
              <a:rPr lang="ru-RU" sz="2400" dirty="0" err="1" smtClean="0"/>
              <a:t>Android</a:t>
            </a:r>
            <a:endParaRPr lang="ru-RU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2400" dirty="0" smtClean="0"/>
              <a:t>синхронизировать </a:t>
            </a:r>
            <a:r>
              <a:rPr lang="ru-RU" sz="2400" dirty="0"/>
              <a:t>обновление </a:t>
            </a:r>
            <a:r>
              <a:rPr lang="ru-RU" sz="2400" dirty="0" smtClean="0"/>
              <a:t>данных</a:t>
            </a:r>
          </a:p>
        </p:txBody>
      </p:sp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700808"/>
            <a:ext cx="3052307" cy="3480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Интеграция с </a:t>
            </a:r>
            <a:r>
              <a:rPr lang="en-US" sz="3200" b="1" dirty="0" smtClean="0"/>
              <a:t>Google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0847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121097" y="1455192"/>
            <a:ext cx="4738936" cy="456609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2400" dirty="0" smtClean="0"/>
              <a:t>Благодаря </a:t>
            </a:r>
            <a:r>
              <a:rPr lang="ru-RU" sz="2400" dirty="0"/>
              <a:t>поддержке форматов </a:t>
            </a:r>
            <a:r>
              <a:rPr lang="ru-RU" sz="2400" dirty="0" err="1"/>
              <a:t>CardDAV</a:t>
            </a:r>
            <a:r>
              <a:rPr lang="ru-RU" sz="2400" dirty="0"/>
              <a:t> и </a:t>
            </a:r>
            <a:r>
              <a:rPr lang="ru-RU" sz="2400" dirty="0" err="1" smtClean="0"/>
              <a:t>CalDAV</a:t>
            </a:r>
            <a:r>
              <a:rPr lang="ru-RU" sz="2400" dirty="0" smtClean="0"/>
              <a:t>:</a:t>
            </a:r>
          </a:p>
          <a:p>
            <a:pPr marL="0" indent="0">
              <a:buNone/>
              <a:defRPr/>
            </a:pPr>
            <a:endParaRPr lang="ru-RU" sz="1200" dirty="0" smtClean="0"/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  <a:defRPr/>
            </a:pPr>
            <a:r>
              <a:rPr lang="ru-RU" sz="2400" dirty="0" smtClean="0"/>
              <a:t>календари </a:t>
            </a:r>
            <a:r>
              <a:rPr lang="ru-RU" sz="2400" dirty="0"/>
              <a:t>можно подключить к устройствам на </a:t>
            </a:r>
            <a:r>
              <a:rPr lang="ru-RU" sz="2400" dirty="0" err="1"/>
              <a:t>Mac</a:t>
            </a:r>
            <a:r>
              <a:rPr lang="ru-RU" sz="2400" dirty="0"/>
              <a:t> OS X, </a:t>
            </a:r>
            <a:r>
              <a:rPr lang="ru-RU" sz="2400" dirty="0" err="1"/>
              <a:t>iPad</a:t>
            </a:r>
            <a:r>
              <a:rPr lang="ru-RU" sz="2400" dirty="0"/>
              <a:t>, </a:t>
            </a:r>
            <a:r>
              <a:rPr lang="ru-RU" sz="2400" dirty="0" err="1" smtClean="0"/>
              <a:t>iPhone</a:t>
            </a:r>
            <a:endParaRPr lang="ru-RU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  <a:defRPr/>
            </a:pPr>
            <a:r>
              <a:rPr lang="ru-RU" sz="2400" dirty="0" smtClean="0"/>
              <a:t>обеспечить </a:t>
            </a:r>
            <a:r>
              <a:rPr lang="ru-RU" sz="2400" dirty="0"/>
              <a:t>двусторонний обмен </a:t>
            </a:r>
            <a:r>
              <a:rPr lang="ru-RU" sz="2400" dirty="0" smtClean="0"/>
              <a:t>данными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Blip>
                <a:blip r:embed="rId2"/>
              </a:buBlip>
              <a:defRPr/>
            </a:pPr>
            <a:r>
              <a:rPr lang="ru-RU" sz="2400" dirty="0" smtClean="0"/>
              <a:t>загрузить </a:t>
            </a:r>
            <a:r>
              <a:rPr lang="ru-RU" sz="2400" dirty="0"/>
              <a:t>контакты с корпоративного портала на </a:t>
            </a:r>
            <a:r>
              <a:rPr lang="ru-RU" sz="2400" dirty="0" err="1"/>
              <a:t>Mac</a:t>
            </a:r>
            <a:r>
              <a:rPr lang="ru-RU" sz="2400" dirty="0"/>
              <a:t> OS X, </a:t>
            </a:r>
            <a:r>
              <a:rPr lang="ru-RU" sz="2400" dirty="0" err="1"/>
              <a:t>iPad</a:t>
            </a:r>
            <a:r>
              <a:rPr lang="ru-RU" sz="2400" dirty="0"/>
              <a:t>, </a:t>
            </a:r>
            <a:r>
              <a:rPr lang="ru-RU" sz="2400" dirty="0" err="1" smtClean="0"/>
              <a:t>iPhone</a:t>
            </a:r>
            <a:endParaRPr lang="ru-RU" sz="2400" dirty="0"/>
          </a:p>
          <a:p>
            <a:pPr>
              <a:defRPr/>
            </a:pPr>
            <a:endParaRPr lang="ru-RU" dirty="0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93168"/>
            <a:ext cx="3455616" cy="4416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Интеграция с </a:t>
            </a:r>
            <a:r>
              <a:rPr lang="en-US" sz="3200" b="1" dirty="0" smtClean="0"/>
              <a:t>Apple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2960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Natalia\Downloads\8706558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75" y="0"/>
            <a:ext cx="918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 bwMode="auto">
          <a:xfrm>
            <a:off x="-11874" y="2445325"/>
            <a:ext cx="9182748" cy="2057400"/>
          </a:xfrm>
          <a:prstGeom prst="rect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6200" y="2885700"/>
            <a:ext cx="883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ru-RU" sz="5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Мобильность</a:t>
            </a:r>
          </a:p>
          <a:p>
            <a:pPr algn="r"/>
            <a:r>
              <a:rPr lang="ru-RU" sz="5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Технология </a:t>
            </a:r>
            <a:r>
              <a:rPr lang="en-US" sz="5400" b="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BitrixMobile</a:t>
            </a:r>
            <a:endParaRPr lang="ru-RU" sz="5400" b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75" y="24904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155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Мобильный портал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40768" y="2287900"/>
            <a:ext cx="5015488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2000" dirty="0" smtClean="0"/>
              <a:t>Работать </a:t>
            </a:r>
            <a:r>
              <a:rPr lang="ru-RU" sz="2000" dirty="0"/>
              <a:t>с «живой лентой</a:t>
            </a:r>
            <a:r>
              <a:rPr lang="ru-RU" sz="2000" dirty="0" smtClean="0"/>
              <a:t>»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2000" dirty="0" smtClean="0"/>
              <a:t>Писать в </a:t>
            </a:r>
            <a:r>
              <a:rPr lang="ru-RU" sz="2000" dirty="0" err="1" smtClean="0"/>
              <a:t>микроблог</a:t>
            </a:r>
            <a:endParaRPr lang="ru-RU" sz="2000" dirty="0" smtClean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2000" dirty="0" smtClean="0"/>
              <a:t>Комментировать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2000" dirty="0" smtClean="0"/>
              <a:t>Работать </a:t>
            </a:r>
            <a:r>
              <a:rPr lang="ru-RU" sz="2000" dirty="0"/>
              <a:t>с документами, </a:t>
            </a:r>
            <a:r>
              <a:rPr lang="ru-RU" sz="2000" dirty="0" smtClean="0"/>
              <a:t>задачами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2000" dirty="0" smtClean="0"/>
              <a:t>Получать </a:t>
            </a:r>
            <a:r>
              <a:rPr lang="ru-RU" sz="2000" dirty="0"/>
              <a:t>и отправлять </a:t>
            </a:r>
            <a:r>
              <a:rPr lang="ru-RU" sz="2000" dirty="0" smtClean="0"/>
              <a:t>сообщения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2000" dirty="0" smtClean="0"/>
              <a:t>Начинать </a:t>
            </a:r>
            <a:r>
              <a:rPr lang="ru-RU" sz="2000" dirty="0"/>
              <a:t>рабочий </a:t>
            </a:r>
            <a:r>
              <a:rPr lang="ru-RU" sz="2000" dirty="0" smtClean="0"/>
              <a:t>день</a:t>
            </a:r>
          </a:p>
          <a:p>
            <a:pPr>
              <a:spcBef>
                <a:spcPts val="600"/>
              </a:spcBef>
            </a:pPr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dirty="0" smtClean="0"/>
              <a:t>Мобильная </a:t>
            </a:r>
            <a:r>
              <a:rPr lang="ru-RU" dirty="0" smtClean="0"/>
              <a:t>версия </a:t>
            </a:r>
            <a:r>
              <a:rPr lang="ru-RU" dirty="0"/>
              <a:t>реализована с использованием HTML5, работает на </a:t>
            </a:r>
            <a:r>
              <a:rPr lang="ru-RU" dirty="0" err="1"/>
              <a:t>Android</a:t>
            </a:r>
            <a:r>
              <a:rPr lang="ru-RU" dirty="0"/>
              <a:t>, </a:t>
            </a:r>
            <a:r>
              <a:rPr lang="ru-RU" dirty="0" err="1"/>
              <a:t>iOS</a:t>
            </a:r>
            <a:r>
              <a:rPr lang="ru-RU" dirty="0"/>
              <a:t>, </a:t>
            </a:r>
            <a:r>
              <a:rPr lang="ru-RU" dirty="0" smtClean="0"/>
              <a:t>WindowsPhone7, с </a:t>
            </a:r>
            <a:r>
              <a:rPr lang="ru-RU" dirty="0" smtClean="0"/>
              <a:t>мобильных устройств открывается по умолчанию.</a:t>
            </a:r>
            <a:endParaRPr lang="ru-RU" sz="2000" dirty="0"/>
          </a:p>
        </p:txBody>
      </p:sp>
      <p:pic>
        <p:nvPicPr>
          <p:cNvPr id="11" name="Picture 3" descr="C:\Users\Natalia\Desktop\cp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448272" cy="3672408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/>
          <a:extLst/>
        </p:spPr>
      </p:pic>
      <p:pic>
        <p:nvPicPr>
          <p:cNvPr id="12" name="Picture 4" descr="C:\Users\Natalia\Desktop\22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2412310" cy="3618466"/>
          </a:xfrm>
          <a:prstGeom prst="roundRect">
            <a:avLst>
              <a:gd name="adj" fmla="val 1702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/>
          <a:extLst/>
        </p:spPr>
      </p:pic>
      <p:pic>
        <p:nvPicPr>
          <p:cNvPr id="13" name="Picture 2" descr="IMG_083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2640293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IMG_083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91821"/>
            <a:ext cx="2438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50528" y="1527152"/>
            <a:ext cx="4717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Мобильный корпоративный портал позволяет: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371642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73" y="-11064"/>
            <a:ext cx="9154224" cy="686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 bwMode="auto">
          <a:xfrm>
            <a:off x="-11874" y="2445325"/>
            <a:ext cx="9155874" cy="2057400"/>
          </a:xfrm>
          <a:prstGeom prst="rect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6200" y="2885700"/>
            <a:ext cx="883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ru-RU" sz="5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Многодепартаментность</a:t>
            </a:r>
          </a:p>
        </p:txBody>
      </p:sp>
      <p:pic>
        <p:nvPicPr>
          <p:cNvPr id="8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75" y="249045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1154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Объект 2"/>
          <p:cNvSpPr>
            <a:spLocks noGrp="1"/>
          </p:cNvSpPr>
          <p:nvPr>
            <p:ph idx="1"/>
          </p:nvPr>
        </p:nvSpPr>
        <p:spPr>
          <a:xfrm>
            <a:off x="323528" y="1362527"/>
            <a:ext cx="8712968" cy="936625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 smtClean="0"/>
              <a:t>Для каждого подразделения </a:t>
            </a:r>
            <a:r>
              <a:rPr lang="ru-RU" sz="2200" dirty="0"/>
              <a:t>компании или </a:t>
            </a:r>
            <a:r>
              <a:rPr lang="ru-RU" sz="2200" dirty="0" smtClean="0"/>
              <a:t>отдела можно запустить отдельную версию корпоративного портала.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62" y="2323362"/>
            <a:ext cx="6715868" cy="369887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Многодепартаментность</a:t>
            </a:r>
            <a:endParaRPr lang="en-US" sz="28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271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" y="-8906"/>
            <a:ext cx="9146176" cy="6866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 bwMode="auto">
          <a:xfrm>
            <a:off x="3956" y="2333500"/>
            <a:ext cx="9146175" cy="2252350"/>
          </a:xfrm>
          <a:prstGeom prst="rect">
            <a:avLst/>
          </a:prstGeom>
          <a:solidFill>
            <a:srgbClr val="FFFFFF">
              <a:alpha val="74902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6200" y="2885700"/>
            <a:ext cx="883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ru-RU" sz="60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Производительность</a:t>
            </a:r>
          </a:p>
        </p:txBody>
      </p:sp>
      <p:pic>
        <p:nvPicPr>
          <p:cNvPr id="9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860" y="238450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417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ChangeAspect="1"/>
          </p:cNvPicPr>
          <p:nvPr/>
        </p:nvPicPr>
        <p:blipFill rotWithShape="1">
          <a:blip r:embed="rId3"/>
          <a:srcRect t="2894" b="8929"/>
          <a:stretch/>
        </p:blipFill>
        <p:spPr bwMode="auto">
          <a:xfrm>
            <a:off x="0" y="0"/>
            <a:ext cx="9121140" cy="6858000"/>
          </a:xfrm>
          <a:prstGeom prst="roundRect">
            <a:avLst>
              <a:gd name="adj" fmla="val 22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0" y="0"/>
            <a:ext cx="5105400" cy="6840000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2120" y="15240"/>
            <a:ext cx="4344618" cy="876300"/>
          </a:xfrm>
        </p:spPr>
        <p:txBody>
          <a:bodyPr/>
          <a:lstStyle/>
          <a:p>
            <a:pPr algn="l" eaLnBrk="1" hangingPunct="1"/>
            <a:r>
              <a:rPr lang="ru-RU" sz="2800" b="1" dirty="0" smtClean="0">
                <a:solidFill>
                  <a:srgbClr val="00091A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Веб-кластер</a:t>
            </a:r>
            <a:endParaRPr lang="en-US" sz="2800" b="1" dirty="0" smtClean="0">
              <a:solidFill>
                <a:srgbClr val="00091A"/>
              </a:solidFill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14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4960" y="1147950"/>
            <a:ext cx="4425640" cy="5213365"/>
          </a:xfrm>
          <a:prstGeom prst="rect">
            <a:avLst/>
          </a:prstGeom>
          <a:noFill/>
        </p:spPr>
        <p:txBody>
          <a:bodyPr wrap="square" lIns="82945" tIns="41473" rIns="82945" bIns="41473">
            <a:spAutoFit/>
          </a:bodyPr>
          <a:lstStyle/>
          <a:p>
            <a:pPr>
              <a:defRPr/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Основные задачи, которые решает веб-кластер:</a:t>
            </a:r>
          </a:p>
          <a:p>
            <a:pPr>
              <a:defRPr/>
            </a:pPr>
            <a:endParaRPr lang="ru-RU" sz="2000" b="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spcBef>
                <a:spcPts val="544"/>
              </a:spcBef>
              <a:spcAft>
                <a:spcPts val="544"/>
              </a:spcAft>
              <a:buSzPct val="120000"/>
              <a:buBlip>
                <a:blip r:embed="rId5"/>
              </a:buBlip>
              <a:defRPr/>
            </a:pPr>
            <a:r>
              <a:rPr lang="x-none" sz="2000" b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Обеспечение высокой доступности сервиса (так называемые HA - High Availability или Failover кластеры)</a:t>
            </a:r>
            <a:endParaRPr lang="ru-RU" sz="2000" b="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spcBef>
                <a:spcPts val="544"/>
              </a:spcBef>
              <a:spcAft>
                <a:spcPts val="544"/>
              </a:spcAft>
              <a:buSzPct val="120000"/>
              <a:buBlip>
                <a:blip r:embed="rId5"/>
              </a:buBlip>
              <a:defRPr/>
            </a:pPr>
            <a:r>
              <a:rPr lang="x-none" sz="2000" b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Масштабирование </a:t>
            </a: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веб-проекта</a:t>
            </a:r>
            <a:r>
              <a:rPr lang="x-none" sz="2000" b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в условиях возрастающей нагрузки (HP - High Performance кластеры)</a:t>
            </a:r>
            <a:endParaRPr lang="ru-RU" sz="2000" b="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spcBef>
                <a:spcPts val="544"/>
              </a:spcBef>
              <a:spcAft>
                <a:spcPts val="544"/>
              </a:spcAft>
              <a:buSzPct val="120000"/>
              <a:buBlip>
                <a:blip r:embed="rId5"/>
              </a:buBlip>
              <a:defRPr/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Балансирование нагрузки, трафика, данных между несколькими серверами.</a:t>
            </a:r>
          </a:p>
          <a:p>
            <a:pPr marL="285750" indent="-285750">
              <a:spcBef>
                <a:spcPts val="544"/>
              </a:spcBef>
              <a:spcAft>
                <a:spcPts val="544"/>
              </a:spcAft>
              <a:buSzPct val="120000"/>
              <a:buBlip>
                <a:blip r:embed="rId5"/>
              </a:buBlip>
              <a:defRPr/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Создание целостной резервной копии данных для </a:t>
            </a:r>
            <a:r>
              <a:rPr lang="en-US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MySQL</a:t>
            </a: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defRPr/>
            </a:pPr>
            <a:endParaRPr lang="ru-RU" sz="2000" b="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76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talia\Downloads\6895155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6" y="0"/>
            <a:ext cx="91573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 bwMode="auto">
          <a:xfrm>
            <a:off x="3957" y="2333500"/>
            <a:ext cx="9140044" cy="2252350"/>
          </a:xfrm>
          <a:prstGeom prst="rect">
            <a:avLst/>
          </a:prstGeom>
          <a:solidFill>
            <a:srgbClr val="FFFFFF">
              <a:alpha val="74902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6200" y="2885700"/>
            <a:ext cx="883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ru-RU" sz="5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Безопасность</a:t>
            </a:r>
          </a:p>
        </p:txBody>
      </p:sp>
      <p:pic>
        <p:nvPicPr>
          <p:cNvPr id="9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0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860" y="238450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0538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23" y="11274"/>
            <a:ext cx="6141173" cy="897446"/>
          </a:xfrm>
        </p:spPr>
        <p:txBody>
          <a:bodyPr/>
          <a:lstStyle/>
          <a:p>
            <a:pPr algn="l" eaLnBrk="1" hangingPunct="1"/>
            <a:r>
              <a:rPr lang="ru-RU" sz="3200" b="1" dirty="0" smtClean="0">
                <a:solidFill>
                  <a:srgbClr val="00091A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«Панель безопасности»</a:t>
            </a:r>
            <a:endParaRPr lang="en-US" sz="3200" b="1" dirty="0" smtClean="0">
              <a:solidFill>
                <a:srgbClr val="00091A"/>
              </a:solidFill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5" name="Рисунок 4" descr="sec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185" y="1478280"/>
            <a:ext cx="5334000" cy="38846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533400" y="1346746"/>
            <a:ext cx="34404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b="0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Оценка уровней безопасности веб-проекта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0" y="143818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Аня\AppData\Local\Microsoft\Windows\Temporary Internet Files\Content.Outlook\36VJRQY6\line (2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5" y="1206350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960115"/>
            <a:ext cx="1081380" cy="1072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2" descr="77777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2" y="2927067"/>
            <a:ext cx="1152332" cy="109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98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226" y="1752600"/>
            <a:ext cx="2667000" cy="189319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Прямоугольник 3"/>
          <p:cNvSpPr>
            <a:spLocks noChangeArrowheads="1"/>
          </p:cNvSpPr>
          <p:nvPr/>
        </p:nvSpPr>
        <p:spPr bwMode="auto">
          <a:xfrm>
            <a:off x="425720" y="1600200"/>
            <a:ext cx="38862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800" b="0" dirty="0">
                <a:latin typeface="+mj-lt"/>
              </a:rPr>
              <a:t>Ваши сотрудники авторизуются на </a:t>
            </a:r>
            <a:r>
              <a:rPr lang="ru-RU" sz="1800" b="0" dirty="0" smtClean="0">
                <a:latin typeface="+mj-lt"/>
              </a:rPr>
              <a:t>портале, </a:t>
            </a:r>
            <a:r>
              <a:rPr lang="ru-RU" sz="1800" b="0" dirty="0">
                <a:latin typeface="+mj-lt"/>
              </a:rPr>
              <a:t>используя свой логин, пароль и </a:t>
            </a:r>
            <a:r>
              <a:rPr lang="ru-RU" sz="1800" dirty="0">
                <a:latin typeface="+mj-lt"/>
              </a:rPr>
              <a:t>цифровой ключ со своего персонального </a:t>
            </a:r>
            <a:r>
              <a:rPr lang="ru-RU" sz="1800" dirty="0" err="1">
                <a:latin typeface="+mj-lt"/>
              </a:rPr>
              <a:t>брелка</a:t>
            </a:r>
            <a:r>
              <a:rPr lang="ru-RU" sz="1800" b="0" dirty="0">
                <a:latin typeface="+mj-lt"/>
              </a:rPr>
              <a:t>. </a:t>
            </a:r>
            <a:r>
              <a:rPr lang="ru-RU" sz="1800" b="0" i="1" dirty="0">
                <a:latin typeface="+mj-lt"/>
              </a:rPr>
              <a:t>Ключ используется только один раз и для каждой авторизации пользователя </a:t>
            </a:r>
            <a:r>
              <a:rPr lang="ru-RU" sz="1800" b="0" i="1" dirty="0" err="1">
                <a:latin typeface="+mj-lt"/>
              </a:rPr>
              <a:t>генерится</a:t>
            </a:r>
            <a:r>
              <a:rPr lang="ru-RU" sz="1800" b="0" i="1" dirty="0">
                <a:latin typeface="+mj-lt"/>
              </a:rPr>
              <a:t> новый набор цифр.</a:t>
            </a:r>
            <a:endParaRPr lang="en-US" sz="1800" b="0" i="1" dirty="0">
              <a:latin typeface="+mj-lt"/>
            </a:endParaRPr>
          </a:p>
          <a:p>
            <a:endParaRPr lang="ru-RU" sz="1800" b="0" dirty="0" smtClean="0">
              <a:latin typeface="+mj-lt"/>
            </a:endParaRPr>
          </a:p>
          <a:p>
            <a:endParaRPr lang="en-US" sz="1800" b="0" dirty="0">
              <a:latin typeface="+mj-lt"/>
            </a:endParaRPr>
          </a:p>
          <a:p>
            <a:r>
              <a:rPr lang="ru-RU" sz="1800" b="0" dirty="0">
                <a:latin typeface="+mj-lt"/>
              </a:rPr>
              <a:t>Технология одноразовых паролей (</a:t>
            </a:r>
            <a:r>
              <a:rPr lang="ru-RU" sz="1800" dirty="0" err="1">
                <a:latin typeface="+mj-lt"/>
              </a:rPr>
              <a:t>One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Time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Password</a:t>
            </a:r>
            <a:r>
              <a:rPr lang="ru-RU" sz="1800" dirty="0">
                <a:latin typeface="+mj-lt"/>
              </a:rPr>
              <a:t> - OTP</a:t>
            </a:r>
            <a:r>
              <a:rPr lang="ru-RU" sz="1800" b="0" dirty="0">
                <a:latin typeface="+mj-lt"/>
              </a:rPr>
              <a:t>) с использованием </a:t>
            </a:r>
            <a:r>
              <a:rPr lang="ru-RU" sz="1800" b="0" dirty="0" err="1">
                <a:latin typeface="+mj-lt"/>
              </a:rPr>
              <a:t>брелков</a:t>
            </a:r>
            <a:r>
              <a:rPr lang="ru-RU" sz="1800" b="0" dirty="0">
                <a:latin typeface="+mj-lt"/>
              </a:rPr>
              <a:t> </a:t>
            </a:r>
            <a:r>
              <a:rPr lang="ru-RU" sz="1800" b="0" dirty="0" err="1">
                <a:latin typeface="+mj-lt"/>
              </a:rPr>
              <a:t>Aladdin</a:t>
            </a:r>
            <a:r>
              <a:rPr lang="ru-RU" sz="1800" b="0" dirty="0">
                <a:latin typeface="+mj-lt"/>
              </a:rPr>
              <a:t> </a:t>
            </a:r>
            <a:r>
              <a:rPr lang="ru-RU" sz="1800" b="0" dirty="0" err="1">
                <a:latin typeface="+mj-lt"/>
              </a:rPr>
              <a:t>eToken</a:t>
            </a:r>
            <a:r>
              <a:rPr lang="ru-RU" sz="1800" b="0" dirty="0">
                <a:latin typeface="+mj-lt"/>
              </a:rPr>
              <a:t> PASS</a:t>
            </a:r>
            <a:r>
              <a:rPr lang="en-US" sz="1800" b="0" dirty="0">
                <a:latin typeface="+mj-lt"/>
              </a:rPr>
              <a:t> </a:t>
            </a:r>
            <a:r>
              <a:rPr lang="ru-RU" sz="1800" b="0" dirty="0">
                <a:latin typeface="+mj-lt"/>
              </a:rPr>
              <a:t>позволяет быть однозначно уверенным, что на </a:t>
            </a:r>
            <a:r>
              <a:rPr lang="ru-RU" sz="1800" b="0" dirty="0" smtClean="0">
                <a:latin typeface="+mj-lt"/>
              </a:rPr>
              <a:t>портале авторизуется </a:t>
            </a:r>
            <a:r>
              <a:rPr lang="ru-RU" sz="1800" b="0" dirty="0">
                <a:latin typeface="+mj-lt"/>
              </a:rPr>
              <a:t>именно тот человек, которому выдали брелок.</a:t>
            </a:r>
          </a:p>
        </p:txBody>
      </p:sp>
      <p:sp>
        <p:nvSpPr>
          <p:cNvPr id="96262" name="TextBox 7"/>
          <p:cNvSpPr txBox="1">
            <a:spLocks noChangeArrowheads="1"/>
          </p:cNvSpPr>
          <p:nvPr/>
        </p:nvSpPr>
        <p:spPr bwMode="auto">
          <a:xfrm>
            <a:off x="4693096" y="4127916"/>
            <a:ext cx="434340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1800" b="0" dirty="0">
                <a:latin typeface="+mj-lt"/>
              </a:rPr>
              <a:t>Корректность работы электронных ключей </a:t>
            </a:r>
            <a:r>
              <a:rPr lang="en-US" sz="1800" b="0" dirty="0" err="1">
                <a:latin typeface="+mj-lt"/>
              </a:rPr>
              <a:t>eToken</a:t>
            </a:r>
            <a:r>
              <a:rPr lang="en-US" sz="1800" b="0" dirty="0">
                <a:latin typeface="+mj-lt"/>
              </a:rPr>
              <a:t> PASS</a:t>
            </a:r>
            <a:r>
              <a:rPr lang="ru-RU" sz="1800" b="0" dirty="0">
                <a:latin typeface="+mj-lt"/>
              </a:rPr>
              <a:t> для системы «1С-Битрикс: </a:t>
            </a:r>
            <a:r>
              <a:rPr lang="ru-RU" sz="1800" b="0" dirty="0" smtClean="0">
                <a:latin typeface="+mj-lt"/>
              </a:rPr>
              <a:t>Корпоративный портал» </a:t>
            </a:r>
            <a:r>
              <a:rPr lang="ru-RU" sz="1800" b="0" dirty="0">
                <a:latin typeface="+mj-lt"/>
              </a:rPr>
              <a:t>подтверждается соответствующим </a:t>
            </a:r>
            <a:r>
              <a:rPr lang="ru-RU" sz="1800" dirty="0">
                <a:latin typeface="+mj-lt"/>
              </a:rPr>
              <a:t>сертификатом компании </a:t>
            </a:r>
            <a:r>
              <a:rPr lang="en-US" sz="1800" dirty="0">
                <a:latin typeface="+mj-lt"/>
              </a:rPr>
              <a:t>Aladdin</a:t>
            </a:r>
            <a:r>
              <a:rPr lang="ru-RU" sz="1800" b="0" dirty="0">
                <a:latin typeface="+mj-lt"/>
              </a:rPr>
              <a:t>, выданным на основании серии испытаний.</a:t>
            </a:r>
          </a:p>
          <a:p>
            <a:pPr eaLnBrk="1" hangingPunct="1"/>
            <a:endParaRPr lang="ru-RU" sz="1600" b="0" dirty="0"/>
          </a:p>
        </p:txBody>
      </p:sp>
      <p:pic>
        <p:nvPicPr>
          <p:cNvPr id="96263" name="Рисунок 9" descr="aladdin-logo_s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726" y="2108099"/>
            <a:ext cx="699971" cy="25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25720" y="11273"/>
            <a:ext cx="6758528" cy="89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8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Технология одноразовых </a:t>
            </a:r>
            <a:r>
              <a:rPr lang="ru-RU" sz="2800" b="1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паролей</a:t>
            </a:r>
            <a:endParaRPr lang="en-US" sz="2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8894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Box 1"/>
          <p:cNvSpPr txBox="1">
            <a:spLocks noChangeArrowheads="1"/>
          </p:cNvSpPr>
          <p:nvPr/>
        </p:nvSpPr>
        <p:spPr bwMode="auto">
          <a:xfrm>
            <a:off x="906501" y="1716722"/>
            <a:ext cx="460851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0" dirty="0">
                <a:latin typeface="+mj-lt"/>
              </a:rPr>
              <a:t>Готовое мобильное веб-приложение </a:t>
            </a:r>
            <a:r>
              <a:rPr lang="en-US" sz="2000" b="0" dirty="0" err="1">
                <a:latin typeface="+mj-lt"/>
              </a:rPr>
              <a:t>BitrixOTP</a:t>
            </a:r>
            <a:r>
              <a:rPr lang="ru-RU" sz="2000" b="0" dirty="0">
                <a:latin typeface="+mj-lt"/>
              </a:rPr>
              <a:t>, которое включено в модуль «</a:t>
            </a:r>
            <a:r>
              <a:rPr lang="ru-RU" sz="2000" b="0" dirty="0" err="1">
                <a:latin typeface="+mj-lt"/>
              </a:rPr>
              <a:t>Проактивной</a:t>
            </a:r>
            <a:r>
              <a:rPr lang="ru-RU" sz="2000" b="0" dirty="0">
                <a:latin typeface="+mj-lt"/>
              </a:rPr>
              <a:t> защиты», может быть бесплатно загружено с сайта клиента.</a:t>
            </a:r>
            <a:endParaRPr lang="en-US" sz="2000" b="0" dirty="0">
              <a:latin typeface="+mj-lt"/>
            </a:endParaRPr>
          </a:p>
          <a:p>
            <a:pPr eaLnBrk="1" hangingPunct="1"/>
            <a:endParaRPr lang="en-US" sz="2000" b="0" dirty="0">
              <a:latin typeface="+mj-lt"/>
            </a:endParaRPr>
          </a:p>
          <a:p>
            <a:pPr eaLnBrk="1" hangingPunct="1"/>
            <a:r>
              <a:rPr lang="en-US" sz="2000" b="0" dirty="0" err="1">
                <a:latin typeface="+mj-lt"/>
              </a:rPr>
              <a:t>BitrixOTP</a:t>
            </a:r>
            <a:r>
              <a:rPr lang="en-US" sz="2000" b="0" dirty="0">
                <a:latin typeface="+mj-lt"/>
              </a:rPr>
              <a:t> </a:t>
            </a:r>
            <a:r>
              <a:rPr lang="ru-RU" sz="2000" b="0" dirty="0">
                <a:latin typeface="+mj-lt"/>
              </a:rPr>
              <a:t>опубликовано в </a:t>
            </a:r>
            <a:r>
              <a:rPr lang="en-US" sz="2000" b="0" dirty="0">
                <a:latin typeface="+mj-lt"/>
              </a:rPr>
              <a:t>Apple App Store </a:t>
            </a:r>
            <a:r>
              <a:rPr lang="ru-RU" sz="2000" b="0" dirty="0">
                <a:latin typeface="+mj-lt"/>
              </a:rPr>
              <a:t>и </a:t>
            </a:r>
            <a:r>
              <a:rPr lang="en-US" sz="2000" b="0" dirty="0">
                <a:latin typeface="+mj-lt"/>
              </a:rPr>
              <a:t>Android Market</a:t>
            </a:r>
            <a:r>
              <a:rPr lang="ru-RU" sz="2000" b="0" dirty="0">
                <a:latin typeface="+mj-lt"/>
              </a:rPr>
              <a:t>.</a:t>
            </a:r>
            <a:endParaRPr lang="en-US" sz="2000" b="0" dirty="0">
              <a:latin typeface="+mj-lt"/>
            </a:endParaRPr>
          </a:p>
        </p:txBody>
      </p:sp>
      <p:pic>
        <p:nvPicPr>
          <p:cNvPr id="4098" name="Picture 2" descr="C:\Users\Natalia\Desktop\__________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114" y="2229134"/>
            <a:ext cx="2496278" cy="374441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9728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350281"/>
            <a:ext cx="2057402" cy="164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6" name="Стрелка вправо 2"/>
          <p:cNvSpPr>
            <a:spLocks noChangeArrowheads="1"/>
          </p:cNvSpPr>
          <p:nvPr/>
        </p:nvSpPr>
        <p:spPr bwMode="auto">
          <a:xfrm>
            <a:off x="5181600" y="4876800"/>
            <a:ext cx="685800" cy="592138"/>
          </a:xfrm>
          <a:prstGeom prst="rightArrow">
            <a:avLst>
              <a:gd name="adj1" fmla="val 50000"/>
              <a:gd name="adj2" fmla="val 50048"/>
            </a:avLst>
          </a:prstGeom>
          <a:gradFill rotWithShape="1">
            <a:gsLst>
              <a:gs pos="0">
                <a:srgbClr val="EA8C8C"/>
              </a:gs>
              <a:gs pos="50000">
                <a:srgbClr val="F0BABA"/>
              </a:gs>
              <a:gs pos="100000">
                <a:srgbClr val="F7DEDE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5720" y="116632"/>
            <a:ext cx="6758528" cy="96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3200" b="1" dirty="0">
                <a:solidFill>
                  <a:schemeClr val="tx1"/>
                </a:solidFill>
              </a:rPr>
              <a:t>Веб-приложение для генерации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одноразовых паролей (</a:t>
            </a:r>
            <a:r>
              <a:rPr lang="en-US" sz="3200" b="1" dirty="0">
                <a:solidFill>
                  <a:schemeClr val="tx1"/>
                </a:solidFill>
              </a:rPr>
              <a:t>OTP</a:t>
            </a:r>
            <a:r>
              <a:rPr lang="ru-RU" sz="3200" b="1" dirty="0">
                <a:solidFill>
                  <a:schemeClr val="tx1"/>
                </a:solidFill>
              </a:rPr>
              <a:t>)</a:t>
            </a:r>
            <a:endParaRPr lang="en-US" sz="3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4" y="1790700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129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 bwMode="auto">
          <a:xfrm>
            <a:off x="612444" y="2344862"/>
            <a:ext cx="7848600" cy="1295400"/>
          </a:xfrm>
          <a:prstGeom prst="roundRect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98308" name="Rectangle 3"/>
          <p:cNvSpPr>
            <a:spLocks noChangeArrowheads="1"/>
          </p:cNvSpPr>
          <p:nvPr/>
        </p:nvSpPr>
        <p:spPr bwMode="auto">
          <a:xfrm>
            <a:off x="254000" y="3025775"/>
            <a:ext cx="3471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ru-RU" b="0">
              <a:latin typeface="Verdana" pitchFamily="34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977026" y="1337137"/>
            <a:ext cx="8001000" cy="646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0" dirty="0">
                <a:latin typeface="+mn-lt"/>
                <a:cs typeface="+mn-cs"/>
              </a:rPr>
              <a:t>Компания </a:t>
            </a:r>
            <a:r>
              <a:rPr lang="en-US" sz="1800" b="0" dirty="0">
                <a:latin typeface="+mn-lt"/>
                <a:cs typeface="+mn-cs"/>
              </a:rPr>
              <a:t>Positive Technologies</a:t>
            </a:r>
            <a:r>
              <a:rPr lang="ru-RU" sz="1800" b="0" dirty="0">
                <a:latin typeface="+mn-lt"/>
                <a:cs typeface="+mn-cs"/>
              </a:rPr>
              <a:t> провела </a:t>
            </a:r>
            <a:r>
              <a:rPr lang="ru-RU" sz="1800" dirty="0">
                <a:latin typeface="+mn-lt"/>
                <a:cs typeface="+mn-cs"/>
              </a:rPr>
              <a:t>полномасштабное тестирование</a:t>
            </a:r>
            <a:r>
              <a:rPr lang="ru-RU" sz="1800" b="0" dirty="0">
                <a:latin typeface="+mn-lt"/>
                <a:cs typeface="+mn-cs"/>
              </a:rPr>
              <a:t> полной версии программного продукта «1С-Битрикс: </a:t>
            </a:r>
            <a:r>
              <a:rPr lang="ru-RU" sz="1800" b="0" dirty="0" smtClean="0">
                <a:latin typeface="+mn-lt"/>
                <a:cs typeface="+mn-cs"/>
              </a:rPr>
              <a:t>Корпоративный портал».</a:t>
            </a:r>
            <a:endParaRPr lang="ru-RU" sz="1800" b="0" dirty="0">
              <a:latin typeface="+mn-lt"/>
              <a:cs typeface="+mn-cs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763762" y="2453699"/>
            <a:ext cx="5334000" cy="116955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400" i="1" dirty="0" err="1">
                <a:latin typeface="+mn-lt"/>
                <a:cs typeface="+mn-cs"/>
              </a:rPr>
              <a:t>Positive</a:t>
            </a:r>
            <a:r>
              <a:rPr lang="ru-RU" sz="1400" i="1" dirty="0">
                <a:latin typeface="+mn-lt"/>
                <a:cs typeface="+mn-cs"/>
              </a:rPr>
              <a:t> </a:t>
            </a:r>
            <a:r>
              <a:rPr lang="ru-RU" sz="1400" i="1" dirty="0" err="1">
                <a:latin typeface="+mn-lt"/>
                <a:cs typeface="+mn-cs"/>
              </a:rPr>
              <a:t>Technologies</a:t>
            </a:r>
            <a:r>
              <a:rPr lang="ru-RU" sz="1400" b="0" i="1" dirty="0">
                <a:latin typeface="+mn-lt"/>
                <a:cs typeface="+mn-cs"/>
              </a:rPr>
              <a:t> – лидирующая компания на рынке информационной безопасности, разработчик популярного сканера безопасности </a:t>
            </a:r>
            <a:r>
              <a:rPr lang="ru-RU" sz="1400" b="0" i="1" dirty="0" err="1">
                <a:latin typeface="+mn-lt"/>
                <a:cs typeface="+mn-cs"/>
              </a:rPr>
              <a:t>XSpider</a:t>
            </a:r>
            <a:r>
              <a:rPr lang="ru-RU" sz="1400" b="0" i="1" dirty="0">
                <a:latin typeface="+mn-lt"/>
                <a:cs typeface="+mn-cs"/>
              </a:rPr>
              <a:t>. </a:t>
            </a:r>
            <a:r>
              <a:rPr lang="ru-RU" sz="1400" b="0" i="1" dirty="0" err="1">
                <a:latin typeface="+mn-lt"/>
                <a:cs typeface="+mn-cs"/>
              </a:rPr>
              <a:t>Positive</a:t>
            </a:r>
            <a:r>
              <a:rPr lang="ru-RU" sz="1400" b="0" i="1" dirty="0">
                <a:latin typeface="+mn-lt"/>
                <a:cs typeface="+mn-cs"/>
              </a:rPr>
              <a:t> </a:t>
            </a:r>
            <a:r>
              <a:rPr lang="ru-RU" sz="1400" b="0" i="1" dirty="0" err="1">
                <a:latin typeface="+mn-lt"/>
                <a:cs typeface="+mn-cs"/>
              </a:rPr>
              <a:t>Technologies</a:t>
            </a:r>
            <a:r>
              <a:rPr lang="ru-RU" sz="1400" b="0" i="1" dirty="0">
                <a:latin typeface="+mn-lt"/>
                <a:cs typeface="+mn-cs"/>
              </a:rPr>
              <a:t> поддерживает принадлежащий компании ведущий российский портал по информационной безопасности </a:t>
            </a:r>
            <a:r>
              <a:rPr lang="ru-RU" sz="1400" b="0" i="1" u="sng" dirty="0" err="1">
                <a:solidFill>
                  <a:srgbClr val="3C7CB6"/>
                </a:solidFill>
                <a:latin typeface="+mn-lt"/>
                <a:cs typeface="+mn-cs"/>
              </a:rPr>
              <a:t>Securitylab.ru</a:t>
            </a:r>
            <a:r>
              <a:rPr lang="ru-RU" sz="1400" b="0" i="1" dirty="0">
                <a:latin typeface="+mn-lt"/>
                <a:cs typeface="+mn-cs"/>
              </a:rPr>
              <a:t>.</a:t>
            </a:r>
          </a:p>
        </p:txBody>
      </p:sp>
      <p:sp>
        <p:nvSpPr>
          <p:cNvPr id="50183" name="Прямоугольник 10"/>
          <p:cNvSpPr>
            <a:spLocks noChangeArrowheads="1"/>
          </p:cNvSpPr>
          <p:nvPr/>
        </p:nvSpPr>
        <p:spPr bwMode="auto">
          <a:xfrm>
            <a:off x="578221" y="3889375"/>
            <a:ext cx="5410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0" dirty="0">
                <a:latin typeface="+mn-lt"/>
                <a:cs typeface="+mn-cs"/>
              </a:rPr>
              <a:t>По результатам проверки программному продукту присвоен статус </a:t>
            </a:r>
            <a:r>
              <a:rPr lang="ru-RU" sz="1600" dirty="0">
                <a:latin typeface="+mn-lt"/>
                <a:cs typeface="+mn-cs"/>
              </a:rPr>
              <a:t>«Безопасное веб-приложение»</a:t>
            </a:r>
            <a:r>
              <a:rPr lang="ru-RU" sz="1600" b="0" dirty="0">
                <a:latin typeface="+mn-lt"/>
                <a:cs typeface="+mn-cs"/>
              </a:rPr>
              <a:t> и выдан сертификат соответствия.</a:t>
            </a:r>
          </a:p>
        </p:txBody>
      </p:sp>
      <p:sp>
        <p:nvSpPr>
          <p:cNvPr id="50184" name="Прямоугольник 8"/>
          <p:cNvSpPr>
            <a:spLocks noChangeArrowheads="1"/>
          </p:cNvSpPr>
          <p:nvPr/>
        </p:nvSpPr>
        <p:spPr bwMode="auto">
          <a:xfrm>
            <a:off x="578221" y="4758531"/>
            <a:ext cx="5562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0" dirty="0">
                <a:latin typeface="+mn-lt"/>
                <a:cs typeface="+mn-cs"/>
              </a:rPr>
              <a:t>Постоянная работа по проверке обновлений выполняется сотрудниками отдела безопасности компании «1С-Битрикс» при выпуске изменений в рамках технологии </a:t>
            </a:r>
            <a:r>
              <a:rPr lang="ru-RU" sz="1600" dirty="0" err="1">
                <a:latin typeface="+mn-lt"/>
                <a:cs typeface="+mn-cs"/>
              </a:rPr>
              <a:t>SiteUpdate</a:t>
            </a:r>
            <a:r>
              <a:rPr lang="ru-RU" sz="1600" b="0" dirty="0">
                <a:latin typeface="+mn-lt"/>
                <a:cs typeface="+mn-cs"/>
              </a:rPr>
              <a:t>. </a:t>
            </a:r>
          </a:p>
          <a:p>
            <a:pPr>
              <a:defRPr/>
            </a:pPr>
            <a:endParaRPr lang="ru-RU" sz="1600" b="0" dirty="0">
              <a:latin typeface="+mn-lt"/>
              <a:cs typeface="+mn-cs"/>
            </a:endParaRPr>
          </a:p>
          <a:p>
            <a:pPr>
              <a:defRPr/>
            </a:pPr>
            <a:r>
              <a:rPr lang="ru-RU" sz="1600" b="0" dirty="0">
                <a:latin typeface="+mn-lt"/>
                <a:cs typeface="+mn-cs"/>
              </a:rPr>
              <a:t>Это позволяет сохранять уровень безопасности продукта на высоком достигнутом уровне.</a:t>
            </a:r>
          </a:p>
        </p:txBody>
      </p:sp>
      <p:pic>
        <p:nvPicPr>
          <p:cNvPr id="98313" name="Рисунок 9" descr="maxpatr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196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16" y="2606675"/>
            <a:ext cx="215106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25720" y="116633"/>
            <a:ext cx="675852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3200" b="1" dirty="0">
                <a:solidFill>
                  <a:schemeClr val="tx1"/>
                </a:solidFill>
              </a:rPr>
              <a:t>Внешний аудит безопасности</a:t>
            </a:r>
            <a:endParaRPr lang="en-US" sz="3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4" descr="C:\Users\Natalia\Desktop\Для презентаций\stickers-bullet\arro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4765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9500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0" y="1201284"/>
            <a:ext cx="1016921" cy="108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1991" y="5707063"/>
            <a:ext cx="59436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+mn-cs"/>
              </a:rPr>
              <a:t>Продукт внесен в Государственный реестр сертифицированных средств защиты информации Системы сертификации средств защиты информации по требованиям безопасности информации № РОСС RU.0001.01БИ00.</a:t>
            </a:r>
          </a:p>
        </p:txBody>
      </p:sp>
      <p:sp>
        <p:nvSpPr>
          <p:cNvPr id="99334" name="Прямоугольник 6"/>
          <p:cNvSpPr>
            <a:spLocks noChangeArrowheads="1"/>
          </p:cNvSpPr>
          <p:nvPr/>
        </p:nvSpPr>
        <p:spPr bwMode="auto">
          <a:xfrm>
            <a:off x="561990" y="2429243"/>
            <a:ext cx="5686409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800" b="0" dirty="0">
                <a:latin typeface="+mj-lt"/>
              </a:rPr>
              <a:t>Сертификат  подтверждает, что продукт соответствует требованиям руководящего документа </a:t>
            </a:r>
            <a:r>
              <a:rPr lang="ru-RU" sz="1800" b="0" i="1" dirty="0">
                <a:latin typeface="+mj-lt"/>
              </a:rPr>
              <a:t>«Средства вычислительной техники. Защита от несанкционированного доступа к информации. Показатели защищенности от несанкционированного доступа к информации» (</a:t>
            </a:r>
            <a:r>
              <a:rPr lang="ru-RU" sz="1800" b="0" i="1" dirty="0" err="1">
                <a:latin typeface="+mj-lt"/>
              </a:rPr>
              <a:t>Гостехкоммиссия</a:t>
            </a:r>
            <a:r>
              <a:rPr lang="ru-RU" sz="1800" b="0" i="1" dirty="0">
                <a:latin typeface="+mj-lt"/>
              </a:rPr>
              <a:t>, 1992)</a:t>
            </a:r>
            <a:r>
              <a:rPr lang="ru-RU" sz="1800" b="0" dirty="0">
                <a:latin typeface="+mj-lt"/>
              </a:rPr>
              <a:t> по 5 классу защищенности.</a:t>
            </a:r>
          </a:p>
          <a:p>
            <a:endParaRPr lang="ru-RU" sz="900" b="0" dirty="0">
              <a:latin typeface="+mj-lt"/>
            </a:endParaRPr>
          </a:p>
          <a:p>
            <a:r>
              <a:rPr lang="ru-RU" sz="1800" b="0" dirty="0">
                <a:latin typeface="+mj-lt"/>
              </a:rPr>
              <a:t>Продукт может использоваться для создания автоматизированных систем </a:t>
            </a:r>
            <a:r>
              <a:rPr lang="ru-RU" sz="1800" dirty="0">
                <a:latin typeface="+mj-lt"/>
              </a:rPr>
              <a:t>до класса защищенности 1Г включительно</a:t>
            </a:r>
            <a:r>
              <a:rPr lang="ru-RU" sz="1800" b="0" dirty="0">
                <a:latin typeface="+mj-lt"/>
              </a:rPr>
              <a:t> и в информационных системах персональных данных </a:t>
            </a:r>
            <a:r>
              <a:rPr lang="ru-RU" sz="1800" dirty="0">
                <a:latin typeface="+mj-lt"/>
              </a:rPr>
              <a:t>до 3 класса включительно</a:t>
            </a:r>
            <a:r>
              <a:rPr lang="ru-RU" sz="1800" b="0" dirty="0">
                <a:latin typeface="+mj-lt"/>
              </a:rPr>
              <a:t>.</a:t>
            </a:r>
          </a:p>
        </p:txBody>
      </p:sp>
      <p:sp>
        <p:nvSpPr>
          <p:cNvPr id="99335" name="Прямоугольник 7"/>
          <p:cNvSpPr>
            <a:spLocks noChangeArrowheads="1"/>
          </p:cNvSpPr>
          <p:nvPr/>
        </p:nvSpPr>
        <p:spPr bwMode="auto">
          <a:xfrm>
            <a:off x="1828800" y="1279834"/>
            <a:ext cx="6781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800" dirty="0">
                <a:latin typeface="+mj-lt"/>
              </a:rPr>
              <a:t>ФСТЭК</a:t>
            </a:r>
            <a:r>
              <a:rPr lang="ru-RU" sz="1800" b="0" dirty="0">
                <a:latin typeface="+mj-lt"/>
              </a:rPr>
              <a:t> (России) - Федеральная служба по техническому и экспортному контролю.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5720" y="11273"/>
            <a:ext cx="6758528" cy="96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3200" b="1" dirty="0">
                <a:solidFill>
                  <a:schemeClr val="tx1"/>
                </a:solidFill>
              </a:rPr>
              <a:t>Сертификация ФСТЭК</a:t>
            </a:r>
            <a:endParaRPr lang="en-US" sz="3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821" y="2564904"/>
            <a:ext cx="2399060" cy="338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8169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Администратор\Рабочий стол\картинки_КП_пп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6868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6"/>
          <p:cNvSpPr txBox="1">
            <a:spLocks noChangeArrowheads="1"/>
          </p:cNvSpPr>
          <p:nvPr/>
        </p:nvSpPr>
        <p:spPr bwMode="auto">
          <a:xfrm>
            <a:off x="652017" y="4270847"/>
            <a:ext cx="26431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dirty="0">
                <a:latin typeface="+mj-lt"/>
              </a:rPr>
              <a:t>Коробочное решение</a:t>
            </a:r>
          </a:p>
        </p:txBody>
      </p:sp>
      <p:sp>
        <p:nvSpPr>
          <p:cNvPr id="40965" name="TextBox 7"/>
          <p:cNvSpPr txBox="1">
            <a:spLocks noChangeArrowheads="1"/>
          </p:cNvSpPr>
          <p:nvPr/>
        </p:nvSpPr>
        <p:spPr bwMode="auto">
          <a:xfrm>
            <a:off x="3366642" y="4270847"/>
            <a:ext cx="27860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>
                <a:latin typeface="+mj-lt"/>
              </a:rPr>
              <a:t>Развертывание и настройка системы</a:t>
            </a:r>
          </a:p>
        </p:txBody>
      </p:sp>
      <p:sp>
        <p:nvSpPr>
          <p:cNvPr id="40966" name="TextBox 8"/>
          <p:cNvSpPr txBox="1">
            <a:spLocks noChangeArrowheads="1"/>
          </p:cNvSpPr>
          <p:nvPr/>
        </p:nvSpPr>
        <p:spPr bwMode="auto">
          <a:xfrm>
            <a:off x="6295579" y="4342284"/>
            <a:ext cx="25717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dirty="0">
                <a:latin typeface="+mj-lt"/>
              </a:rPr>
              <a:t>Готовый корпоративный портал</a:t>
            </a:r>
          </a:p>
        </p:txBody>
      </p:sp>
      <p:pic>
        <p:nvPicPr>
          <p:cNvPr id="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Внедрение портала за три шага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3480" y="1690728"/>
            <a:ext cx="3788790" cy="3384798"/>
          </a:xfrm>
          <a:prstGeom prst="roundRect">
            <a:avLst>
              <a:gd name="adj" fmla="val 14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8435" name="TextBox 7"/>
          <p:cNvSpPr txBox="1">
            <a:spLocks noChangeArrowheads="1"/>
          </p:cNvSpPr>
          <p:nvPr/>
        </p:nvSpPr>
        <p:spPr bwMode="auto">
          <a:xfrm>
            <a:off x="121096" y="1628800"/>
            <a:ext cx="478631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0850" indent="-273050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 smtClean="0">
                <a:latin typeface="+mj-lt"/>
                <a:cs typeface="Arial" pitchFamily="34" charset="0"/>
              </a:rPr>
              <a:t>Установка </a:t>
            </a:r>
            <a:r>
              <a:rPr lang="ru-RU" sz="2000" b="1" dirty="0">
                <a:latin typeface="+mj-lt"/>
                <a:cs typeface="Arial" pitchFamily="34" charset="0"/>
              </a:rPr>
              <a:t>и интеграция </a:t>
            </a:r>
            <a:r>
              <a:rPr lang="ru-RU" sz="2000" dirty="0">
                <a:latin typeface="+mj-lt"/>
                <a:cs typeface="Arial" pitchFamily="34" charset="0"/>
              </a:rPr>
              <a:t>в структуру компании всего за 4 </a:t>
            </a:r>
            <a:r>
              <a:rPr lang="ru-RU" sz="2000" dirty="0" smtClean="0">
                <a:latin typeface="+mj-lt"/>
                <a:cs typeface="Arial" pitchFamily="34" charset="0"/>
              </a:rPr>
              <a:t>часа</a:t>
            </a:r>
            <a:endParaRPr lang="ru-RU" sz="2000" dirty="0">
              <a:latin typeface="+mj-lt"/>
              <a:cs typeface="Arial" pitchFamily="34" charset="0"/>
            </a:endParaRPr>
          </a:p>
          <a:p>
            <a:pPr marL="450850" indent="-273050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 smtClean="0">
                <a:latin typeface="+mj-lt"/>
                <a:cs typeface="Arial" pitchFamily="34" charset="0"/>
              </a:rPr>
              <a:t>«</a:t>
            </a:r>
            <a:r>
              <a:rPr lang="ru-RU" sz="2000" b="1" dirty="0">
                <a:latin typeface="+mj-lt"/>
                <a:cs typeface="Arial" pitchFamily="34" charset="0"/>
              </a:rPr>
              <a:t>Мастер установки» </a:t>
            </a:r>
            <a:r>
              <a:rPr lang="ru-RU" sz="2000" dirty="0">
                <a:latin typeface="+mj-lt"/>
                <a:cs typeface="Arial" pitchFamily="34" charset="0"/>
              </a:rPr>
              <a:t>продукта и интеграции его в корпоративную </a:t>
            </a:r>
            <a:r>
              <a:rPr lang="ru-RU" sz="2000" dirty="0" smtClean="0">
                <a:latin typeface="+mj-lt"/>
                <a:cs typeface="Arial" pitchFamily="34" charset="0"/>
              </a:rPr>
              <a:t>инфраструктуру</a:t>
            </a:r>
            <a:endParaRPr lang="ru-RU" sz="2000" dirty="0">
              <a:latin typeface="+mj-lt"/>
              <a:cs typeface="Arial" pitchFamily="34" charset="0"/>
            </a:endParaRPr>
          </a:p>
          <a:p>
            <a:pPr marL="450850" indent="-273050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dirty="0" smtClean="0">
                <a:latin typeface="+mj-lt"/>
                <a:cs typeface="Arial" pitchFamily="34" charset="0"/>
              </a:rPr>
              <a:t>Быстрый </a:t>
            </a:r>
            <a:r>
              <a:rPr lang="ru-RU" sz="2000" dirty="0">
                <a:latin typeface="+mj-lt"/>
                <a:cs typeface="Arial" pitchFamily="34" charset="0"/>
              </a:rPr>
              <a:t>цикл внедрения и заполнения </a:t>
            </a:r>
            <a:r>
              <a:rPr lang="ru-RU" sz="2000" dirty="0" smtClean="0">
                <a:latin typeface="+mj-lt"/>
                <a:cs typeface="Arial" pitchFamily="34" charset="0"/>
              </a:rPr>
              <a:t>информации</a:t>
            </a:r>
            <a:endParaRPr lang="ru-RU" sz="2000" dirty="0">
              <a:latin typeface="+mj-lt"/>
              <a:cs typeface="Arial" pitchFamily="34" charset="0"/>
            </a:endParaRPr>
          </a:p>
          <a:p>
            <a:pPr marL="450850" indent="-273050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 smtClean="0">
                <a:latin typeface="+mj-lt"/>
                <a:cs typeface="Arial" pitchFamily="34" charset="0"/>
              </a:rPr>
              <a:t>«</a:t>
            </a:r>
            <a:r>
              <a:rPr lang="ru-RU" sz="2000" b="1" dirty="0">
                <a:latin typeface="+mj-lt"/>
                <a:cs typeface="Arial" pitchFamily="34" charset="0"/>
              </a:rPr>
              <a:t>Мастер загрузки» </a:t>
            </a:r>
            <a:r>
              <a:rPr lang="ru-RU" sz="2000" dirty="0">
                <a:latin typeface="+mj-lt"/>
                <a:cs typeface="Arial" pitchFamily="34" charset="0"/>
              </a:rPr>
              <a:t>пользователей из базы 1С или </a:t>
            </a:r>
            <a:r>
              <a:rPr lang="ru-RU" sz="2000" dirty="0" smtClean="0">
                <a:latin typeface="+mj-lt"/>
                <a:cs typeface="Arial" pitchFamily="34" charset="0"/>
              </a:rPr>
              <a:t>CSV</a:t>
            </a:r>
            <a:endParaRPr lang="ru-RU" sz="2000" dirty="0">
              <a:latin typeface="+mj-lt"/>
              <a:cs typeface="Arial" pitchFamily="34" charset="0"/>
            </a:endParaRP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endParaRPr lang="ru-RU" sz="2000" dirty="0">
              <a:latin typeface="+mj-lt"/>
            </a:endParaRPr>
          </a:p>
        </p:txBody>
      </p:sp>
      <p:pic>
        <p:nvPicPr>
          <p:cNvPr id="41989" name="Рисунок 6" descr="Magic_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3101222"/>
            <a:ext cx="2539711" cy="253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Прямоугольник 7"/>
          <p:cNvSpPr>
            <a:spLocks noChangeArrowheads="1"/>
          </p:cNvSpPr>
          <p:nvPr/>
        </p:nvSpPr>
        <p:spPr bwMode="auto">
          <a:xfrm>
            <a:off x="468313" y="5661025"/>
            <a:ext cx="5408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dirty="0" err="1">
                <a:latin typeface="+mj-lt"/>
              </a:rPr>
              <a:t>Безрисковое</a:t>
            </a:r>
            <a:r>
              <a:rPr lang="ru-RU" sz="2800" dirty="0">
                <a:latin typeface="+mj-lt"/>
              </a:rPr>
              <a:t> внедрение за 4 часа</a:t>
            </a:r>
          </a:p>
        </p:txBody>
      </p:sp>
      <p:pic>
        <p:nvPicPr>
          <p:cNvPr id="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Мастер установки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3" name="Прямоугольник 14"/>
          <p:cNvSpPr>
            <a:spLocks noChangeArrowheads="1"/>
          </p:cNvSpPr>
          <p:nvPr/>
        </p:nvSpPr>
        <p:spPr bwMode="auto">
          <a:xfrm>
            <a:off x="173038" y="5710238"/>
            <a:ext cx="89646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* При переходе на старшие редакции нужно приобрести лицензии на необходимое число  дополнительных пользователей.</a:t>
            </a:r>
          </a:p>
        </p:txBody>
      </p:sp>
      <p:pic>
        <p:nvPicPr>
          <p:cNvPr id="2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Стоимость редакций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305768" y="1495309"/>
            <a:ext cx="369127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3400" indent="-450850" eaLnBrk="1" hangingPunct="1">
              <a:buBlip>
                <a:blip r:embed="rId5"/>
              </a:buBlip>
              <a:tabLst>
                <a:tab pos="534988" algn="l"/>
              </a:tabLst>
            </a:pPr>
            <a:r>
              <a:rPr lang="ru-RU" sz="2800" dirty="0" smtClean="0">
                <a:latin typeface="Calibri" pitchFamily="34" charset="0"/>
              </a:rPr>
              <a:t>Компания</a:t>
            </a:r>
            <a:endParaRPr lang="ru-RU" sz="2800" dirty="0">
              <a:latin typeface="Calibri" pitchFamily="34" charset="0"/>
            </a:endParaRPr>
          </a:p>
          <a:p>
            <a:pPr marL="82550" eaLnBrk="1" hangingPunct="1">
              <a:tabLst>
                <a:tab pos="534988" algn="l"/>
              </a:tabLst>
            </a:pPr>
            <a:r>
              <a:rPr lang="ru-RU" sz="3200" b="0" dirty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  <a:t>19 900 </a:t>
            </a:r>
            <a:r>
              <a:rPr lang="ru-RU" sz="3200" b="0" dirty="0">
                <a:solidFill>
                  <a:srgbClr val="111111"/>
                </a:solidFill>
                <a:latin typeface="Calibri" pitchFamily="34" charset="0"/>
              </a:rPr>
              <a:t>руб</a:t>
            </a:r>
            <a: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  <a:t>.</a:t>
            </a:r>
            <a:b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</a:br>
            <a:r>
              <a:rPr lang="ru-RU" sz="1400" b="0" dirty="0" smtClean="0">
                <a:solidFill>
                  <a:srgbClr val="111111"/>
                </a:solidFill>
                <a:latin typeface="+mj-lt"/>
              </a:rPr>
              <a:t>	</a:t>
            </a:r>
            <a:r>
              <a:rPr lang="ru-RU" sz="1400" b="0" dirty="0">
                <a:latin typeface="+mj-lt"/>
              </a:rPr>
              <a:t>неограниченное количество </a:t>
            </a:r>
            <a:r>
              <a:rPr lang="en-US" sz="1400" b="0" dirty="0" smtClean="0">
                <a:latin typeface="+mj-lt"/>
              </a:rPr>
              <a:t>	</a:t>
            </a:r>
            <a:r>
              <a:rPr lang="ru-RU" sz="1400" b="0" dirty="0" smtClean="0">
                <a:latin typeface="+mj-lt"/>
              </a:rPr>
              <a:t>пользователей</a:t>
            </a:r>
            <a:r>
              <a:rPr lang="ru-RU" sz="1400" b="0" dirty="0">
                <a:latin typeface="+mj-lt"/>
              </a:rPr>
              <a:t>*</a:t>
            </a:r>
          </a:p>
          <a:p>
            <a:pPr marL="82550" eaLnBrk="1" hangingPunct="1">
              <a:tabLst>
                <a:tab pos="534988" algn="l"/>
              </a:tabLst>
            </a:pPr>
            <a: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  <a:t> </a:t>
            </a:r>
            <a:endParaRPr lang="en-US" sz="2800" b="0" dirty="0">
              <a:solidFill>
                <a:srgbClr val="111111"/>
              </a:solidFill>
              <a:latin typeface="Calibri" pitchFamily="34" charset="0"/>
            </a:endParaRPr>
          </a:p>
          <a:p>
            <a:pPr marL="533400" lvl="0" indent="-450850" eaLnBrk="1" hangingPunct="1">
              <a:buBlip>
                <a:blip r:embed="rId5"/>
              </a:buBlip>
              <a:tabLst>
                <a:tab pos="534988" algn="l"/>
              </a:tabLst>
            </a:pPr>
            <a:r>
              <a:rPr lang="ru-RU" sz="2800" dirty="0" smtClean="0">
                <a:latin typeface="Calibri" pitchFamily="34" charset="0"/>
              </a:rPr>
              <a:t>Совместная работа</a:t>
            </a:r>
          </a:p>
          <a:p>
            <a:pPr marL="82550" lvl="0" eaLnBrk="1" hangingPunct="1">
              <a:tabLst>
                <a:tab pos="534988" algn="l"/>
              </a:tabLst>
            </a:pPr>
            <a: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  <a:t>	59 500 руб.</a:t>
            </a:r>
            <a:r>
              <a:rPr lang="en-US" sz="3200" b="0" dirty="0">
                <a:solidFill>
                  <a:srgbClr val="111111"/>
                </a:solidFill>
                <a:latin typeface="Calibri" pitchFamily="34" charset="0"/>
              </a:rPr>
              <a:t/>
            </a:r>
            <a:br>
              <a:rPr lang="en-US" sz="3200" b="0" dirty="0">
                <a:solidFill>
                  <a:srgbClr val="111111"/>
                </a:solidFill>
                <a:latin typeface="Calibri" pitchFamily="34" charset="0"/>
              </a:rPr>
            </a:br>
            <a:r>
              <a:rPr lang="en-US" sz="1400" b="0" dirty="0" smtClean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1400" b="0" dirty="0" smtClean="0">
                <a:solidFill>
                  <a:srgbClr val="111111"/>
                </a:solidFill>
                <a:latin typeface="Calibri" pitchFamily="34" charset="0"/>
              </a:rPr>
              <a:t>25 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пользователей</a:t>
            </a:r>
          </a:p>
          <a:p>
            <a:pPr marL="82550" lvl="0" eaLnBrk="1" hangingPunct="1">
              <a:tabLst>
                <a:tab pos="534988" algn="l"/>
              </a:tabLst>
            </a:pPr>
            <a:r>
              <a:rPr lang="en-US" sz="1400" b="0" dirty="0" smtClean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1400" b="0" dirty="0" smtClean="0">
                <a:solidFill>
                  <a:srgbClr val="111111"/>
                </a:solidFill>
                <a:latin typeface="Calibri" pitchFamily="34" charset="0"/>
              </a:rPr>
              <a:t>дополнительные 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по </a:t>
            </a:r>
            <a:r>
              <a:rPr lang="ru-RU" sz="1400" b="0" dirty="0" smtClean="0">
                <a:solidFill>
                  <a:srgbClr val="111111"/>
                </a:solidFill>
                <a:latin typeface="Calibri" pitchFamily="34" charset="0"/>
              </a:rPr>
              <a:t>500 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руб.</a:t>
            </a:r>
            <a:endParaRPr lang="en-US" sz="1400" b="0" dirty="0" smtClean="0">
              <a:solidFill>
                <a:srgbClr val="111111"/>
              </a:solidFill>
              <a:latin typeface="Calibri" pitchFamily="34" charset="0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4488488" y="1495286"/>
            <a:ext cx="4476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3400" indent="-450850" eaLnBrk="1" hangingPunct="1">
              <a:buBlip>
                <a:blip r:embed="rId5"/>
              </a:buBlip>
              <a:tabLst>
                <a:tab pos="534988" algn="l"/>
              </a:tabLst>
            </a:pPr>
            <a:r>
              <a:rPr lang="ru-RU" sz="2800" dirty="0" smtClean="0">
                <a:latin typeface="Calibri" pitchFamily="34" charset="0"/>
              </a:rPr>
              <a:t>Бизнес-процессы</a:t>
            </a:r>
          </a:p>
          <a:p>
            <a:pPr marL="82550" lvl="0" eaLnBrk="1" hangingPunct="1">
              <a:tabLst>
                <a:tab pos="534988" algn="l"/>
              </a:tabLst>
            </a:pPr>
            <a: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  <a:t>	99 500 руб.</a:t>
            </a:r>
            <a:r>
              <a:rPr lang="en-US" sz="3200" b="0" dirty="0">
                <a:solidFill>
                  <a:srgbClr val="111111"/>
                </a:solidFill>
                <a:latin typeface="Calibri" pitchFamily="34" charset="0"/>
              </a:rPr>
              <a:t/>
            </a:r>
            <a:br>
              <a:rPr lang="en-US" sz="3200" b="0" dirty="0">
                <a:solidFill>
                  <a:srgbClr val="111111"/>
                </a:solidFill>
                <a:latin typeface="Calibri" pitchFamily="34" charset="0"/>
              </a:rPr>
            </a:br>
            <a:r>
              <a:rPr lang="en-US" sz="1400" b="0" dirty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25 пользователей</a:t>
            </a:r>
          </a:p>
          <a:p>
            <a:pPr marL="82550" lvl="0" eaLnBrk="1" hangingPunct="1">
              <a:tabLst>
                <a:tab pos="534988" algn="l"/>
              </a:tabLst>
            </a:pPr>
            <a:r>
              <a:rPr lang="en-US" sz="1400" b="0" dirty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дополнительные по </a:t>
            </a:r>
            <a:r>
              <a:rPr lang="ru-RU" sz="1400" b="0" dirty="0" smtClean="0">
                <a:solidFill>
                  <a:srgbClr val="111111"/>
                </a:solidFill>
                <a:latin typeface="Calibri" pitchFamily="34" charset="0"/>
              </a:rPr>
              <a:t>500 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руб.</a:t>
            </a:r>
            <a:endParaRPr lang="en-US" sz="1400" b="0" dirty="0">
              <a:solidFill>
                <a:srgbClr val="111111"/>
              </a:solidFill>
              <a:latin typeface="Calibri" pitchFamily="34" charset="0"/>
            </a:endParaRPr>
          </a:p>
          <a:p>
            <a:pPr marL="82550" eaLnBrk="1" hangingPunct="1">
              <a:tabLst>
                <a:tab pos="534988" algn="l"/>
              </a:tabLst>
            </a:pPr>
            <a:endParaRPr lang="ru-RU" sz="3200" b="0" dirty="0">
              <a:solidFill>
                <a:srgbClr val="111111"/>
              </a:solidFill>
              <a:latin typeface="Calibri" pitchFamily="34" charset="0"/>
            </a:endParaRPr>
          </a:p>
          <a:p>
            <a:pPr marL="533400" indent="-450850" eaLnBrk="1" hangingPunct="1">
              <a:buBlip>
                <a:blip r:embed="rId5"/>
              </a:buBlip>
              <a:tabLst>
                <a:tab pos="534988" algn="l"/>
              </a:tabLst>
            </a:pPr>
            <a:r>
              <a:rPr lang="ru-RU" sz="2800" dirty="0" smtClean="0">
                <a:latin typeface="Calibri" pitchFamily="34" charset="0"/>
              </a:rPr>
              <a:t>Холдинг</a:t>
            </a:r>
            <a:endParaRPr lang="ru-RU" sz="2800" dirty="0">
              <a:latin typeface="Calibri" pitchFamily="34" charset="0"/>
            </a:endParaRPr>
          </a:p>
          <a:p>
            <a:pPr marL="82550" lvl="0" eaLnBrk="1" hangingPunct="1">
              <a:tabLst>
                <a:tab pos="534988" algn="l"/>
              </a:tabLst>
            </a:pPr>
            <a:r>
              <a:rPr lang="ru-RU" sz="3200" b="0" dirty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3200" b="0" dirty="0" smtClean="0">
                <a:solidFill>
                  <a:srgbClr val="111111"/>
                </a:solidFill>
                <a:latin typeface="Calibri" pitchFamily="34" charset="0"/>
              </a:rPr>
              <a:t>249 000 </a:t>
            </a:r>
            <a:r>
              <a:rPr lang="ru-RU" sz="3200" b="0" dirty="0">
                <a:solidFill>
                  <a:srgbClr val="111111"/>
                </a:solidFill>
                <a:latin typeface="Calibri" pitchFamily="34" charset="0"/>
              </a:rPr>
              <a:t>руб. </a:t>
            </a:r>
            <a:r>
              <a:rPr lang="en-US" sz="3200" b="0" dirty="0" smtClean="0">
                <a:solidFill>
                  <a:srgbClr val="111111"/>
                </a:solidFill>
                <a:latin typeface="Calibri" pitchFamily="34" charset="0"/>
              </a:rPr>
              <a:t/>
            </a:r>
            <a:br>
              <a:rPr lang="en-US" sz="3200" b="0" dirty="0" smtClean="0">
                <a:solidFill>
                  <a:srgbClr val="111111"/>
                </a:solidFill>
                <a:latin typeface="Calibri" pitchFamily="34" charset="0"/>
              </a:rPr>
            </a:br>
            <a:r>
              <a:rPr lang="en-US" sz="1400" b="0" dirty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25 пользователей</a:t>
            </a:r>
          </a:p>
          <a:p>
            <a:pPr marL="82550" lvl="0" eaLnBrk="1" hangingPunct="1">
              <a:tabLst>
                <a:tab pos="534988" algn="l"/>
              </a:tabLst>
            </a:pPr>
            <a:r>
              <a:rPr lang="en-US" sz="1400" b="0" dirty="0">
                <a:solidFill>
                  <a:srgbClr val="111111"/>
                </a:solidFill>
                <a:latin typeface="Calibri" pitchFamily="34" charset="0"/>
              </a:rPr>
              <a:t>	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дополнительные по </a:t>
            </a:r>
            <a:r>
              <a:rPr lang="ru-RU" sz="1400" b="0" dirty="0" smtClean="0">
                <a:solidFill>
                  <a:srgbClr val="111111"/>
                </a:solidFill>
                <a:latin typeface="Calibri" pitchFamily="34" charset="0"/>
              </a:rPr>
              <a:t>500 </a:t>
            </a:r>
            <a:r>
              <a:rPr lang="ru-RU" sz="1400" b="0" dirty="0">
                <a:solidFill>
                  <a:srgbClr val="111111"/>
                </a:solidFill>
                <a:latin typeface="Calibri" pitchFamily="34" charset="0"/>
              </a:rPr>
              <a:t>руб.</a:t>
            </a:r>
            <a:endParaRPr lang="en-US" sz="1400" b="0" dirty="0">
              <a:solidFill>
                <a:srgbClr val="111111"/>
              </a:solidFill>
              <a:latin typeface="Calibri" pitchFamily="34" charset="0"/>
            </a:endParaRPr>
          </a:p>
          <a:p>
            <a:pPr marL="82550" eaLnBrk="1" hangingPunct="1">
              <a:tabLst>
                <a:tab pos="534988" algn="l"/>
              </a:tabLst>
            </a:pPr>
            <a:endParaRPr lang="en-US" sz="3200" b="0" dirty="0" smtClean="0">
              <a:solidFill>
                <a:srgbClr val="111111"/>
              </a:solidFill>
              <a:latin typeface="Calibri" pitchFamily="34" charset="0"/>
            </a:endParaRPr>
          </a:p>
          <a:p>
            <a:pPr lvl="0" eaLnBrk="1" hangingPunct="1"/>
            <a:endParaRPr lang="en-US" sz="2000" b="0" dirty="0">
              <a:solidFill>
                <a:srgbClr val="11111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25720" y="221233"/>
            <a:ext cx="675852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Цена за пользователя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150812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802493" y="1412776"/>
            <a:ext cx="7873963" cy="4770537"/>
            <a:chOff x="2123728" y="1415050"/>
            <a:chExt cx="6480720" cy="477053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2123728" y="1415050"/>
              <a:ext cx="6480720" cy="47705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dirty="0" smtClean="0"/>
                <a:t>Дополнительный пользователь</a:t>
              </a:r>
            </a:p>
            <a:p>
              <a:pPr>
                <a:spcBef>
                  <a:spcPts val="1200"/>
                </a:spcBef>
              </a:pPr>
              <a:r>
                <a:rPr lang="ru-RU" sz="3600" dirty="0" smtClean="0"/>
                <a:t>500 руб.   700 руб.</a:t>
              </a:r>
            </a:p>
            <a:p>
              <a:endParaRPr lang="ru-RU" sz="2400" dirty="0" smtClean="0"/>
            </a:p>
            <a:p>
              <a:endParaRPr lang="ru-RU" sz="2400" dirty="0"/>
            </a:p>
            <a:p>
              <a:r>
                <a:rPr lang="ru-RU" sz="2800" dirty="0" smtClean="0"/>
                <a:t>Неограниченное число </a:t>
              </a:r>
              <a:r>
                <a:rPr lang="ru-RU" sz="2800" dirty="0"/>
                <a:t>пользователей </a:t>
              </a:r>
            </a:p>
            <a:p>
              <a:pPr>
                <a:spcBef>
                  <a:spcPts val="1200"/>
                </a:spcBef>
              </a:pPr>
              <a:r>
                <a:rPr lang="ru-RU" sz="3600" dirty="0" smtClean="0"/>
                <a:t>199000 руб.   299 </a:t>
              </a:r>
              <a:r>
                <a:rPr lang="ru-RU" sz="3600" dirty="0"/>
                <a:t>000 руб. </a:t>
              </a:r>
            </a:p>
            <a:p>
              <a:endParaRPr lang="ru-RU" sz="2800" dirty="0" smtClean="0"/>
            </a:p>
            <a:p>
              <a:r>
                <a:rPr lang="ru-RU" sz="4000" b="1" dirty="0" smtClean="0"/>
                <a:t>Старые цены действуют до </a:t>
              </a:r>
              <a:r>
                <a:rPr lang="ru-RU" sz="4000" b="1" dirty="0"/>
                <a:t>конца 2011 </a:t>
              </a:r>
              <a:r>
                <a:rPr lang="ru-RU" sz="4000" b="1" dirty="0" smtClean="0"/>
                <a:t>года.</a:t>
              </a:r>
              <a:endParaRPr lang="ru-RU" sz="4000" b="1" dirty="0"/>
            </a:p>
          </p:txBody>
        </p:sp>
        <p:sp>
          <p:nvSpPr>
            <p:cNvPr id="3" name="Умножение 2"/>
            <p:cNvSpPr/>
            <p:nvPr/>
          </p:nvSpPr>
          <p:spPr>
            <a:xfrm>
              <a:off x="2123728" y="1658530"/>
              <a:ext cx="1418972" cy="1418973"/>
            </a:xfrm>
            <a:prstGeom prst="mathMultiply">
              <a:avLst>
                <a:gd name="adj1" fmla="val 5196"/>
              </a:avLst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Умножение 9"/>
          <p:cNvSpPr/>
          <p:nvPr/>
        </p:nvSpPr>
        <p:spPr>
          <a:xfrm>
            <a:off x="966750" y="3510285"/>
            <a:ext cx="1724027" cy="1418973"/>
          </a:xfrm>
          <a:prstGeom prst="mathMultiply">
            <a:avLst>
              <a:gd name="adj1" fmla="val 5196"/>
            </a:avLst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9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41" y="1264569"/>
            <a:ext cx="6067906" cy="4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Таблица сравнения</a:t>
            </a:r>
            <a:endParaRPr lang="en-US" sz="24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07" y="1267396"/>
            <a:ext cx="5987201" cy="511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Таблица сравнения (продолжение)</a:t>
            </a:r>
            <a:endParaRPr lang="en-US" sz="2400" b="1" dirty="0" smtClean="0">
              <a:latin typeface="Verdana" pitchFamily="34" charset="0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68" y="1272456"/>
            <a:ext cx="7407455" cy="443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Таблица сравнения (продолжение)</a:t>
            </a:r>
            <a:endParaRPr lang="en-US" sz="2400" b="1" dirty="0" smtClean="0">
              <a:latin typeface="Verdana" pitchFamily="34" charset="0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112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58" y="1268760"/>
            <a:ext cx="7634361" cy="50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Таблица сравнения (продолжение)</a:t>
            </a:r>
            <a:endParaRPr lang="en-US" sz="2400" b="1" dirty="0" smtClean="0">
              <a:latin typeface="Verdana" pitchFamily="34" charset="0"/>
            </a:endParaRPr>
          </a:p>
        </p:txBody>
      </p:sp>
      <p:pic>
        <p:nvPicPr>
          <p:cNvPr id="8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923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" y="1244502"/>
            <a:ext cx="6495058" cy="5251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Таблица сравнения (продолжение)</a:t>
            </a:r>
            <a:endParaRPr lang="en-US" sz="2400" b="1" dirty="0" smtClean="0">
              <a:latin typeface="Verdana" pitchFamily="34" charset="0"/>
            </a:endParaRPr>
          </a:p>
        </p:txBody>
      </p:sp>
      <p:pic>
        <p:nvPicPr>
          <p:cNvPr id="9" name="Picture 2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" y="13232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68" y="0"/>
            <a:ext cx="917526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27310" y="0"/>
            <a:ext cx="4904109" cy="6858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39" y="451148"/>
            <a:ext cx="4874260" cy="642938"/>
          </a:xfrm>
        </p:spPr>
        <p:txBody>
          <a:bodyPr/>
          <a:lstStyle/>
          <a:p>
            <a:pPr algn="l" eaLnBrk="1" hangingPunct="1"/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Виртуальная лаборатория</a:t>
            </a:r>
            <a:b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000" dirty="0" smtClean="0">
                <a:latin typeface="Calibri" pitchFamily="34" charset="0"/>
                <a:cs typeface="Calibri" pitchFamily="34" charset="0"/>
              </a:rPr>
              <a:t>Протестируйте продукт перед покупкой</a:t>
            </a:r>
            <a:endParaRPr lang="en-US" sz="2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1946" y="1244600"/>
            <a:ext cx="466485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b="0" dirty="0">
              <a:latin typeface="Calibri" pitchFamily="34" charset="0"/>
              <a:cs typeface="Calibri" pitchFamily="34" charset="0"/>
            </a:endParaRPr>
          </a:p>
          <a:p>
            <a:pPr marL="355600" indent="-355600">
              <a:buBlip>
                <a:blip r:embed="rId5"/>
              </a:buBlip>
              <a:defRPr/>
            </a:pPr>
            <a:r>
              <a:rPr lang="ru-RU" sz="2400" b="0" dirty="0" smtClean="0">
                <a:latin typeface="Calibri" pitchFamily="34" charset="0"/>
                <a:cs typeface="Calibri" pitchFamily="34" charset="0"/>
              </a:rPr>
              <a:t>Бесплатная пробная </a:t>
            </a:r>
            <a:r>
              <a:rPr lang="ru-RU" sz="2400" b="0" dirty="0">
                <a:latin typeface="Calibri" pitchFamily="34" charset="0"/>
                <a:cs typeface="Calibri" pitchFamily="34" charset="0"/>
              </a:rPr>
              <a:t>версия на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3</a:t>
            </a:r>
            <a:r>
              <a:rPr lang="ru-RU" sz="2400" b="0" dirty="0" smtClean="0">
                <a:latin typeface="Calibri" pitchFamily="34" charset="0"/>
                <a:cs typeface="Calibri" pitchFamily="34" charset="0"/>
              </a:rPr>
              <a:t>0 </a:t>
            </a:r>
            <a:r>
              <a:rPr lang="ru-RU" sz="2400" b="0" dirty="0">
                <a:latin typeface="Calibri" pitchFamily="34" charset="0"/>
                <a:cs typeface="Calibri" pitchFamily="34" charset="0"/>
              </a:rPr>
              <a:t>дней для установки на локальный компьютер или </a:t>
            </a:r>
            <a:r>
              <a:rPr lang="ru-RU" sz="2400" b="0" dirty="0" smtClean="0">
                <a:latin typeface="Calibri" pitchFamily="34" charset="0"/>
                <a:cs typeface="Calibri" pitchFamily="34" charset="0"/>
              </a:rPr>
              <a:t>хостинг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1800" b="0" u="sng" dirty="0" smtClean="0">
                <a:latin typeface="Calibri" pitchFamily="34" charset="0"/>
                <a:cs typeface="Calibri" pitchFamily="34" charset="0"/>
                <a:hlinkClick r:id="rId6"/>
              </a:rPr>
              <a:t>www.1c-bitrix.ru/download/intranet.php</a:t>
            </a:r>
            <a:r>
              <a:rPr lang="en-US" sz="1800" b="0" u="sng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ru-RU" sz="1800" b="0" u="sng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sz="1800" b="0" u="sng" dirty="0">
              <a:latin typeface="Calibri" pitchFamily="34" charset="0"/>
              <a:cs typeface="Calibri" pitchFamily="34" charset="0"/>
            </a:endParaRPr>
          </a:p>
          <a:p>
            <a:pPr marL="355600" indent="-355600">
              <a:buBlip>
                <a:blip r:embed="rId5"/>
              </a:buBlip>
              <a:defRPr/>
            </a:pPr>
            <a:endParaRPr lang="en-US" sz="2400" b="0" dirty="0" smtClean="0">
              <a:latin typeface="Calibri" pitchFamily="34" charset="0"/>
              <a:cs typeface="Calibri" pitchFamily="34" charset="0"/>
            </a:endParaRPr>
          </a:p>
          <a:p>
            <a:pPr marL="355600" indent="-355600">
              <a:buBlip>
                <a:blip r:embed="rId5"/>
              </a:buBlip>
              <a:defRPr/>
            </a:pPr>
            <a:r>
              <a:rPr lang="ru-RU" sz="2400" b="0" dirty="0" smtClean="0">
                <a:latin typeface="Calibri" pitchFamily="34" charset="0"/>
                <a:cs typeface="Calibri" pitchFamily="34" charset="0"/>
              </a:rPr>
              <a:t>Доступ к </a:t>
            </a:r>
            <a:r>
              <a:rPr lang="ru-RU" sz="2400" b="0" dirty="0" err="1" smtClean="0">
                <a:latin typeface="Calibri" pitchFamily="34" charset="0"/>
                <a:cs typeface="Calibri" pitchFamily="34" charset="0"/>
              </a:rPr>
              <a:t>демо</a:t>
            </a:r>
            <a:r>
              <a:rPr lang="ru-RU" sz="2400" b="0" dirty="0" smtClean="0">
                <a:latin typeface="Calibri" pitchFamily="34" charset="0"/>
                <a:cs typeface="Calibri" pitchFamily="34" charset="0"/>
              </a:rPr>
              <a:t>-порталу </a:t>
            </a:r>
            <a:r>
              <a:rPr lang="ru-RU" sz="2400" b="0" dirty="0">
                <a:latin typeface="Calibri" pitchFamily="34" charset="0"/>
                <a:cs typeface="Calibri" pitchFamily="34" charset="0"/>
              </a:rPr>
              <a:t>на 3 часа для онлайн-тестирования в виртуальной </a:t>
            </a:r>
            <a:r>
              <a:rPr lang="ru-RU" sz="2400" b="0" dirty="0" smtClean="0">
                <a:latin typeface="Calibri" pitchFamily="34" charset="0"/>
                <a:cs typeface="Calibri" pitchFamily="34" charset="0"/>
              </a:rPr>
              <a:t>лаборатории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1800" b="0" u="sng" dirty="0" smtClean="0">
                <a:solidFill>
                  <a:srgbClr val="1E427C"/>
                </a:solidFill>
                <a:latin typeface="Calibri" pitchFamily="34" charset="0"/>
                <a:cs typeface="Calibri" pitchFamily="34" charset="0"/>
                <a:hlinkClick r:id="rId7"/>
              </a:rPr>
              <a:t>www.1c-bitrix.ru/products/intranet/demo.php</a:t>
            </a:r>
            <a:r>
              <a:rPr lang="ru-RU" sz="2000" b="0" u="sng" dirty="0" smtClean="0">
                <a:solidFill>
                  <a:srgbClr val="1E427C"/>
                </a:solidFill>
                <a:latin typeface="Calibri" pitchFamily="34" charset="0"/>
                <a:cs typeface="Calibri" pitchFamily="34" charset="0"/>
                <a:hlinkClick r:id="rId8"/>
              </a:rPr>
              <a:t> </a:t>
            </a:r>
            <a:endParaRPr lang="ru-RU" sz="2000" b="0" u="sng" dirty="0">
              <a:solidFill>
                <a:srgbClr val="1E427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talia\Downloads\8154966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3" y="2068267"/>
            <a:ext cx="2664296" cy="302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44475" y="1428750"/>
            <a:ext cx="5335637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1. Скачать пробную версию продукта</a:t>
            </a:r>
            <a:endParaRPr lang="ru-RU" sz="2000" dirty="0">
              <a:latin typeface="+mj-lt"/>
            </a:endParaRPr>
          </a:p>
          <a:p>
            <a:endParaRPr lang="ru-RU" sz="2000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2. Установить Корпоративный портал и интегрировать в ИТ- инфраструктуру</a:t>
            </a:r>
          </a:p>
          <a:p>
            <a:r>
              <a:rPr lang="ru-RU" sz="1400" dirty="0">
                <a:latin typeface="+mj-lt"/>
              </a:rPr>
              <a:t>Используя мастер установки, интегрировать продукт с </a:t>
            </a:r>
            <a:r>
              <a:rPr lang="en-US" sz="1400" dirty="0" err="1">
                <a:latin typeface="+mj-lt"/>
              </a:rPr>
              <a:t>ActiveDirectory</a:t>
            </a:r>
            <a:r>
              <a:rPr lang="en-US" sz="1400" dirty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, загрузить пользователей из «1С:Зарплата и Управление Персоналом» или </a:t>
            </a:r>
            <a:r>
              <a:rPr lang="en-US" sz="1400" dirty="0">
                <a:latin typeface="+mj-lt"/>
              </a:rPr>
              <a:t>MS</a:t>
            </a:r>
            <a:r>
              <a:rPr lang="ru-RU" sz="1400" dirty="0">
                <a:latin typeface="+mj-lt"/>
              </a:rPr>
              <a:t> </a:t>
            </a:r>
            <a:r>
              <a:rPr lang="en-US" sz="1400" dirty="0">
                <a:latin typeface="+mj-lt"/>
              </a:rPr>
              <a:t>Excel/CSV</a:t>
            </a:r>
            <a:r>
              <a:rPr lang="ru-RU" sz="1400" dirty="0">
                <a:latin typeface="+mj-lt"/>
              </a:rPr>
              <a:t> или открыть регистрацию пользователей на портале.</a:t>
            </a:r>
          </a:p>
          <a:p>
            <a:endParaRPr lang="ru-RU" dirty="0">
              <a:latin typeface="+mj-lt"/>
            </a:endParaRPr>
          </a:p>
          <a:p>
            <a:r>
              <a:rPr lang="ru-RU" sz="2000" b="1" dirty="0">
                <a:latin typeface="+mj-lt"/>
              </a:rPr>
              <a:t>3. Модифицировать типовое наполнение портала </a:t>
            </a:r>
            <a:r>
              <a:rPr lang="ru-RU" dirty="0">
                <a:latin typeface="+mj-lt"/>
              </a:rPr>
              <a:t/>
            </a:r>
            <a:br>
              <a:rPr lang="ru-RU" dirty="0">
                <a:latin typeface="+mj-lt"/>
              </a:rPr>
            </a:br>
            <a:r>
              <a:rPr lang="ru-RU" sz="1400" dirty="0">
                <a:latin typeface="+mj-lt"/>
              </a:rPr>
              <a:t>Изменить рассказ о компании, внести несколько актуальных приказов и новостей, загрузить документы в хранилище. </a:t>
            </a:r>
            <a:endParaRPr lang="ru-RU" sz="1600" dirty="0">
              <a:latin typeface="+mj-lt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90501" y="5868988"/>
            <a:ext cx="56056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+mj-lt"/>
              </a:rPr>
              <a:t>Далее вы можете настраивать портал в процессе эксплуатации под свои задачи и с учетом осведомленности пользователей о всех возможностях. 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1" y="5095875"/>
            <a:ext cx="5376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Корпоративный портал готов к началу работы</a:t>
            </a:r>
            <a:r>
              <a:rPr lang="en-US" sz="2400" b="1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уже через 4 часа!</a:t>
            </a:r>
          </a:p>
        </p:txBody>
      </p:sp>
      <p:pic>
        <p:nvPicPr>
          <p:cNvPr id="7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С чего начать?</a:t>
            </a:r>
            <a:endParaRPr lang="en-US" sz="28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0" y="-1428"/>
            <a:ext cx="5724128" cy="6859428"/>
          </a:xfrm>
          <a:prstGeom prst="roundRect">
            <a:avLst>
              <a:gd name="adj" fmla="val 0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888" y="2108200"/>
            <a:ext cx="5557440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285750">
              <a:spcBef>
                <a:spcPts val="600"/>
              </a:spcBef>
              <a:buBlip>
                <a:blip r:embed="rId4"/>
              </a:buBlip>
              <a:defRPr/>
            </a:pPr>
            <a:r>
              <a:rPr lang="ru-RU" b="1" dirty="0">
                <a:latin typeface="+mj-lt"/>
              </a:rPr>
              <a:t>Создать самостоятельно </a:t>
            </a:r>
          </a:p>
          <a:p>
            <a:pPr>
              <a:spcBef>
                <a:spcPts val="600"/>
              </a:spcBef>
              <a:defRPr/>
            </a:pPr>
            <a:r>
              <a:rPr lang="ru-RU" sz="1400" dirty="0">
                <a:latin typeface="+mj-lt"/>
              </a:rPr>
              <a:t>В комплект поставки продукта входит подробная документация для разработчика, которая поможет вам создать портал силами IT-отдела вашей компании</a:t>
            </a:r>
            <a:r>
              <a:rPr lang="ru-RU" sz="1400" dirty="0" smtClean="0">
                <a:latin typeface="+mj-lt"/>
              </a:rPr>
              <a:t>.</a:t>
            </a:r>
            <a:endParaRPr lang="en-US" sz="1400" dirty="0" smtClean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endParaRPr lang="ru-RU" sz="1400" dirty="0">
              <a:latin typeface="+mj-lt"/>
            </a:endParaRPr>
          </a:p>
          <a:p>
            <a:pPr marL="381000" indent="-285750">
              <a:spcBef>
                <a:spcPts val="600"/>
              </a:spcBef>
              <a:buBlip>
                <a:blip r:embed="rId4"/>
              </a:buBlip>
              <a:defRPr/>
            </a:pPr>
            <a:r>
              <a:rPr lang="ru-RU" b="1" dirty="0">
                <a:latin typeface="+mj-lt"/>
              </a:rPr>
              <a:t>Заказать внедрение у партнеров «1С-Битрикс»</a:t>
            </a:r>
          </a:p>
          <a:p>
            <a:pPr>
              <a:spcBef>
                <a:spcPts val="600"/>
              </a:spcBef>
              <a:defRPr/>
            </a:pPr>
            <a:r>
              <a:rPr lang="ru-RU" sz="1400" dirty="0">
                <a:latin typeface="+mj-lt"/>
              </a:rPr>
              <a:t>Наши партнеры (более </a:t>
            </a:r>
            <a:r>
              <a:rPr lang="en-US" sz="1400" dirty="0" smtClean="0">
                <a:latin typeface="+mj-lt"/>
              </a:rPr>
              <a:t>60</a:t>
            </a:r>
            <a:r>
              <a:rPr lang="ru-RU" sz="1400" dirty="0" smtClean="0">
                <a:latin typeface="+mj-lt"/>
              </a:rPr>
              <a:t>00 </a:t>
            </a:r>
            <a:r>
              <a:rPr lang="ru-RU" sz="1400" dirty="0">
                <a:latin typeface="+mj-lt"/>
              </a:rPr>
              <a:t>компаний) готовы предложить вам полный спектр услуг по созданию корпоративных порталов, а также интеграции продукта с системами документооборота, </a:t>
            </a:r>
            <a:r>
              <a:rPr lang="en-US" sz="1400" dirty="0">
                <a:latin typeface="+mj-lt"/>
              </a:rPr>
              <a:t>CRM </a:t>
            </a:r>
            <a:r>
              <a:rPr lang="ru-RU" sz="1400" dirty="0">
                <a:latin typeface="+mj-lt"/>
              </a:rPr>
              <a:t>и другими</a:t>
            </a:r>
            <a:r>
              <a:rPr lang="ru-RU" sz="1400" dirty="0" smtClean="0">
                <a:latin typeface="+mj-lt"/>
              </a:rPr>
              <a:t>.</a:t>
            </a:r>
            <a:endParaRPr lang="en-US" sz="1400" dirty="0" smtClean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ru-RU" sz="1400" dirty="0" smtClean="0">
                <a:latin typeface="+mj-lt"/>
              </a:rPr>
              <a:t> </a:t>
            </a:r>
            <a:endParaRPr lang="ru-RU" sz="200" dirty="0">
              <a:latin typeface="+mj-lt"/>
            </a:endParaRPr>
          </a:p>
          <a:p>
            <a:pPr marL="381000" indent="-285750">
              <a:spcBef>
                <a:spcPts val="600"/>
              </a:spcBef>
              <a:buBlip>
                <a:blip r:embed="rId4"/>
              </a:buBlip>
              <a:defRPr/>
            </a:pPr>
            <a:r>
              <a:rPr lang="ru-RU" b="1" dirty="0" smtClean="0">
                <a:latin typeface="+mj-lt"/>
              </a:rPr>
              <a:t>Заказать портал у </a:t>
            </a:r>
            <a:r>
              <a:rPr lang="ru-RU" b="1" dirty="0">
                <a:latin typeface="+mj-lt"/>
              </a:rPr>
              <a:t>своего системного интегратора</a:t>
            </a:r>
          </a:p>
          <a:p>
            <a:pPr>
              <a:spcBef>
                <a:spcPts val="600"/>
              </a:spcBef>
              <a:defRPr/>
            </a:pPr>
            <a:r>
              <a:rPr lang="ru-RU" sz="1400" dirty="0">
                <a:latin typeface="+mj-lt"/>
              </a:rPr>
              <a:t>Если вы постоянно сотрудничаете с системным интегратором, который еще не является нашим партнером, вы можете предложить вашему разработчику использовать продукт «1С-Битрикс: Корпоративный портал» для создания вашего портала. </a:t>
            </a:r>
          </a:p>
        </p:txBody>
      </p:sp>
      <p:sp>
        <p:nvSpPr>
          <p:cNvPr id="54276" name="Прямоугольник 3"/>
          <p:cNvSpPr>
            <a:spLocks noChangeArrowheads="1"/>
          </p:cNvSpPr>
          <p:nvPr/>
        </p:nvSpPr>
        <p:spPr bwMode="auto">
          <a:xfrm>
            <a:off x="101599" y="1039813"/>
            <a:ext cx="55717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Разработку корпоративного портала на основе продукта вы можете выполнить самостоятельно, либо заказать у наших партнеров в России и СНГ.</a:t>
            </a:r>
          </a:p>
        </p:txBody>
      </p:sp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Как создать корпоративный портал</a:t>
            </a:r>
            <a:endParaRPr lang="en-US" sz="2400" b="1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58"/>
            <a:ext cx="9144000" cy="686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 bwMode="auto">
          <a:xfrm>
            <a:off x="0" y="0"/>
            <a:ext cx="47244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97168" y="134635"/>
            <a:ext cx="5431633" cy="645129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Техническая поддержка</a:t>
            </a:r>
            <a:endParaRPr lang="en-US" sz="2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892" name="Прямоугольник 6"/>
          <p:cNvSpPr>
            <a:spLocks noChangeArrowheads="1"/>
          </p:cNvSpPr>
          <p:nvPr/>
        </p:nvSpPr>
        <p:spPr bwMode="auto">
          <a:xfrm>
            <a:off x="228600" y="1143000"/>
            <a:ext cx="3886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400" b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Если у вас есть вопросы, обратитесь к специалистам технической поддержки «1С-Битрикс» и </a:t>
            </a:r>
            <a:r>
              <a:rPr lang="ru-RU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получите квалифицированную консультацию.</a:t>
            </a:r>
          </a:p>
        </p:txBody>
      </p:sp>
      <p:pic>
        <p:nvPicPr>
          <p:cNvPr id="9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92" y="-45720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ня\Desktop\Интернетмагазин\9530131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240" y="0"/>
            <a:ext cx="4565041" cy="68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 bwMode="auto">
          <a:xfrm>
            <a:off x="0" y="0"/>
            <a:ext cx="4587239" cy="6858000"/>
          </a:xfrm>
          <a:prstGeom prst="roundRect">
            <a:avLst>
              <a:gd name="adj" fmla="val 0"/>
            </a:avLst>
          </a:prstGeom>
          <a:solidFill>
            <a:schemeClr val="bg1">
              <a:alpha val="29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82880" y="152400"/>
            <a:ext cx="4419600" cy="6096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91A"/>
                </a:solidFill>
                <a:latin typeface="Calibri" pitchFamily="34" charset="0"/>
                <a:cs typeface="Calibri" pitchFamily="34" charset="0"/>
              </a:rPr>
              <a:t>Документация</a:t>
            </a:r>
            <a:endParaRPr lang="en-US" sz="3200" b="1" dirty="0" smtClean="0">
              <a:solidFill>
                <a:srgbClr val="00091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304800" y="2371904"/>
            <a:ext cx="428244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Руководство по установке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Руководство по интеграции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Руководства пользователя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Руководство по конфигурированию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Онлайновая система помощи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en-US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API </a:t>
            </a: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для разработчиков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en-US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Windows Help</a:t>
            </a:r>
          </a:p>
          <a:p>
            <a:pPr marL="285750" indent="-285750" eaLnBrk="1" hangingPunct="1">
              <a:spcBef>
                <a:spcPct val="20000"/>
              </a:spcBef>
              <a:spcAft>
                <a:spcPct val="20000"/>
              </a:spcAft>
              <a:buSzPct val="120000"/>
              <a:buBlip>
                <a:blip r:embed="rId4"/>
              </a:buBlip>
            </a:pPr>
            <a:r>
              <a:rPr lang="ru-RU" sz="20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Контекстная помощь</a:t>
            </a:r>
          </a:p>
        </p:txBody>
      </p:sp>
      <p:sp>
        <p:nvSpPr>
          <p:cNvPr id="54277" name="Text Box 8"/>
          <p:cNvSpPr txBox="1">
            <a:spLocks noChangeArrowheads="1"/>
          </p:cNvSpPr>
          <p:nvPr/>
        </p:nvSpPr>
        <p:spPr bwMode="auto">
          <a:xfrm>
            <a:off x="275784" y="1066800"/>
            <a:ext cx="42917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Комплект справочной информации по продукту включает:</a:t>
            </a:r>
          </a:p>
        </p:txBody>
      </p:sp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84" y="33528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43" y="5807937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18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876"/>
            <a:ext cx="9144000" cy="686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 bwMode="auto">
          <a:xfrm>
            <a:off x="1" y="-23613"/>
            <a:ext cx="4724400" cy="6869738"/>
          </a:xfrm>
          <a:prstGeom prst="rect">
            <a:avLst/>
          </a:prstGeom>
          <a:solidFill>
            <a:srgbClr val="FFFFFF">
              <a:alpha val="89804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1" y="123856"/>
            <a:ext cx="2696369" cy="642938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91A"/>
                </a:solidFill>
                <a:latin typeface="Calibri" pitchFamily="34" charset="0"/>
                <a:cs typeface="Calibri" pitchFamily="34" charset="0"/>
              </a:rPr>
              <a:t>Обучение</a:t>
            </a:r>
            <a:endParaRPr lang="en-US" sz="3200" b="1" dirty="0" smtClean="0">
              <a:solidFill>
                <a:srgbClr val="00091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5301" name="Прямоугольник 4"/>
          <p:cNvSpPr>
            <a:spLocks noChangeArrowheads="1"/>
          </p:cNvSpPr>
          <p:nvPr/>
        </p:nvSpPr>
        <p:spPr bwMode="auto">
          <a:xfrm>
            <a:off x="193577" y="1066800"/>
            <a:ext cx="381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38150" indent="-342900">
              <a:buSzPct val="120000"/>
              <a:buBlip>
                <a:blip r:embed="rId4"/>
              </a:buBlip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Учебные онлайн-курсы для пользователей</a:t>
            </a:r>
          </a:p>
        </p:txBody>
      </p:sp>
      <p:sp>
        <p:nvSpPr>
          <p:cNvPr id="55300" name="Прямоугольник 3"/>
          <p:cNvSpPr>
            <a:spLocks noChangeArrowheads="1"/>
          </p:cNvSpPr>
          <p:nvPr/>
        </p:nvSpPr>
        <p:spPr bwMode="auto">
          <a:xfrm>
            <a:off x="634741" y="1927621"/>
            <a:ext cx="3962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Компания «1С-Битрикс» проводит </a:t>
            </a:r>
            <a:r>
              <a:rPr lang="ru-RU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бесплатное онлайн-обучение </a:t>
            </a:r>
            <a:r>
              <a:rPr lang="ru-RU" sz="16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и сертификацию пользователей программного продукта «1С-Битрикс: </a:t>
            </a:r>
            <a:r>
              <a:rPr lang="ru-RU" sz="1600" b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Корпоративный портал». </a:t>
            </a:r>
          </a:p>
          <a:p>
            <a:r>
              <a:rPr lang="ru-RU" sz="1600" b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Курсы </a:t>
            </a:r>
            <a:r>
              <a:rPr lang="ru-RU" sz="16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могут пройти все желающие бесплатно на сайте </a:t>
            </a:r>
            <a:r>
              <a:rPr lang="en-US" sz="1600" b="0" dirty="0">
                <a:solidFill>
                  <a:srgbClr val="1E427C"/>
                </a:solidFill>
                <a:latin typeface="Calibri" pitchFamily="34" charset="0"/>
                <a:cs typeface="Calibri" pitchFamily="34" charset="0"/>
              </a:rPr>
              <a:t>www.1c-bitrix.ru</a:t>
            </a:r>
            <a:r>
              <a:rPr lang="ru-RU" sz="16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</a:p>
        </p:txBody>
      </p:sp>
      <p:sp>
        <p:nvSpPr>
          <p:cNvPr id="55302" name="Прямоугольник 5"/>
          <p:cNvSpPr>
            <a:spLocks noChangeArrowheads="1"/>
          </p:cNvSpPr>
          <p:nvPr/>
        </p:nvSpPr>
        <p:spPr bwMode="auto">
          <a:xfrm>
            <a:off x="258290" y="4245571"/>
            <a:ext cx="381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38150" indent="-342900">
              <a:buSzPct val="120000"/>
              <a:buBlip>
                <a:blip r:embed="rId4"/>
              </a:buBlip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Сертифицированные учебные центры</a:t>
            </a:r>
          </a:p>
        </p:txBody>
      </p:sp>
      <p:sp>
        <p:nvSpPr>
          <p:cNvPr id="55303" name="Прямоугольник 7"/>
          <p:cNvSpPr>
            <a:spLocks noChangeArrowheads="1"/>
          </p:cNvSpPr>
          <p:nvPr/>
        </p:nvSpPr>
        <p:spPr bwMode="auto">
          <a:xfrm>
            <a:off x="698887" y="5190375"/>
            <a:ext cx="3962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Авторизованные учебные центры проводят платные учебные курсы в России и СНГ. Расписание ближайших курсов вы найдете на сайте </a:t>
            </a:r>
            <a:r>
              <a:rPr lang="en-US" sz="1600" b="0" dirty="0">
                <a:solidFill>
                  <a:srgbClr val="1E427C"/>
                </a:solidFill>
                <a:latin typeface="Calibri" pitchFamily="34" charset="0"/>
                <a:cs typeface="Calibri" pitchFamily="34" charset="0"/>
              </a:rPr>
              <a:t>www.1c-bitrix.ru</a:t>
            </a:r>
            <a:r>
              <a:rPr lang="ru-RU" sz="1600" b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</a:p>
        </p:txBody>
      </p:sp>
      <p:pic>
        <p:nvPicPr>
          <p:cNvPr id="14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929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43" y="5807937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22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47321"/>
            <a:ext cx="3975864" cy="240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46" y="1205719"/>
            <a:ext cx="3867637" cy="233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69932"/>
            <a:ext cx="3975864" cy="79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56" y="3561397"/>
            <a:ext cx="3860192" cy="77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1" y="5059579"/>
            <a:ext cx="8964489" cy="673677"/>
          </a:xfrm>
        </p:spPr>
        <p:txBody>
          <a:bodyPr/>
          <a:lstStyle/>
          <a:p>
            <a:pPr algn="l" eaLnBrk="1" hangingPunct="1"/>
            <a:r>
              <a:rPr lang="ru-RU" sz="3600" dirty="0" smtClean="0">
                <a:solidFill>
                  <a:srgbClr val="00091A"/>
                </a:solidFill>
                <a:latin typeface="Calibri" pitchFamily="34" charset="0"/>
                <a:cs typeface="Calibri" pitchFamily="34" charset="0"/>
              </a:rPr>
              <a:t>На платформе «1С-Битрикс» работает более 50 000 веб-проектов.</a:t>
            </a:r>
            <a:endParaRPr lang="en-US" sz="3600" dirty="0" smtClean="0">
              <a:solidFill>
                <a:srgbClr val="00091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38099"/>
            <a:ext cx="9143999" cy="980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6700" algn="l"/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Быстро. Просто. Эффективно.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5"/>
          <p:cNvSpPr>
            <a:spLocks noChangeArrowheads="1"/>
          </p:cNvSpPr>
          <p:nvPr/>
        </p:nvSpPr>
        <p:spPr bwMode="auto">
          <a:xfrm>
            <a:off x="254000" y="3025775"/>
            <a:ext cx="3471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ru-RU">
              <a:latin typeface="Verdana" pitchFamily="34" charset="0"/>
            </a:endParaRPr>
          </a:p>
        </p:txBody>
      </p:sp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Тиражные решения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468" y="1281584"/>
            <a:ext cx="8313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«1С-Битрикс» предлагает тиражные решения, разработанные на основе продукта «1С-Битрикс: Корпоративный портал</a:t>
            </a:r>
            <a:r>
              <a:rPr lang="ru-RU" sz="2000" dirty="0" smtClean="0">
                <a:latin typeface="+mj-lt"/>
              </a:rPr>
              <a:t>».</a:t>
            </a:r>
            <a:endParaRPr lang="ru-RU" sz="20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0936" y="5072409"/>
            <a:ext cx="415685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+mj-lt"/>
              </a:rPr>
              <a:t>«</a:t>
            </a:r>
            <a:r>
              <a:rPr lang="ru-RU" b="1" dirty="0">
                <a:latin typeface="+mj-lt"/>
              </a:rPr>
              <a:t>1С-Битрикс: Внутренний портал государственной организации»</a:t>
            </a:r>
          </a:p>
          <a:p>
            <a:r>
              <a:rPr lang="ru-RU" sz="1600" dirty="0">
                <a:latin typeface="+mj-lt"/>
              </a:rPr>
              <a:t>для создания внутреннего интранет-портала государственной </a:t>
            </a:r>
            <a:r>
              <a:rPr lang="ru-RU" sz="1600" dirty="0" smtClean="0">
                <a:latin typeface="+mj-lt"/>
              </a:rPr>
              <a:t>организации</a:t>
            </a:r>
            <a:endParaRPr lang="ru-RU" sz="16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5496" y="5061098"/>
            <a:ext cx="41791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+mj-lt"/>
              </a:rPr>
              <a:t>«1С-Битрикс</a:t>
            </a:r>
            <a:r>
              <a:rPr lang="ru-RU" b="1" dirty="0">
                <a:latin typeface="+mj-lt"/>
              </a:rPr>
              <a:t>: Внутренний портал учебного </a:t>
            </a:r>
            <a:r>
              <a:rPr lang="ru-RU" b="1" dirty="0" smtClean="0">
                <a:latin typeface="+mj-lt"/>
              </a:rPr>
              <a:t>заведения»</a:t>
            </a:r>
            <a:endParaRPr lang="ru-RU" b="1" dirty="0">
              <a:latin typeface="+mj-lt"/>
            </a:endParaRPr>
          </a:p>
          <a:p>
            <a:r>
              <a:rPr lang="ru-RU" sz="1600" dirty="0">
                <a:latin typeface="+mj-lt"/>
              </a:rPr>
              <a:t>для </a:t>
            </a:r>
            <a:r>
              <a:rPr lang="ru-RU" sz="1600" dirty="0" smtClean="0">
                <a:latin typeface="+mj-lt"/>
              </a:rPr>
              <a:t>создания внутреннего </a:t>
            </a:r>
            <a:r>
              <a:rPr lang="ru-RU" sz="1600" dirty="0">
                <a:latin typeface="+mj-lt"/>
              </a:rPr>
              <a:t>информационно-коммуникационного ресурса образовательного </a:t>
            </a:r>
            <a:r>
              <a:rPr lang="ru-RU" sz="1600" dirty="0" smtClean="0">
                <a:latin typeface="+mj-lt"/>
              </a:rPr>
              <a:t>учреждения</a:t>
            </a:r>
            <a:endParaRPr lang="ru-RU" sz="1600" dirty="0">
              <a:latin typeface="+mj-lt"/>
            </a:endParaRPr>
          </a:p>
        </p:txBody>
      </p:sp>
      <p:pic>
        <p:nvPicPr>
          <p:cNvPr id="14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37" y="138967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944" y="2209762"/>
            <a:ext cx="2554799" cy="2642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90372"/>
            <a:ext cx="2592288" cy="268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440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948123" y="1344642"/>
            <a:ext cx="5094277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/>
              <a:t>1С-Битрикс: Управление сайтом</a:t>
            </a:r>
            <a:endParaRPr lang="en-US" sz="2000" b="1" dirty="0" smtClean="0">
              <a:latin typeface="Verdan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66344" y="2192486"/>
            <a:ext cx="496855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профессиональная система </a:t>
            </a:r>
            <a:r>
              <a:rPr lang="ru-RU" sz="2000" dirty="0">
                <a:latin typeface="+mj-lt"/>
              </a:rPr>
              <a:t>управления веб-проектами для </a:t>
            </a:r>
            <a:r>
              <a:rPr lang="ru-RU" sz="2000" dirty="0" smtClean="0">
                <a:latin typeface="+mj-lt"/>
              </a:rPr>
              <a:t>создания:</a:t>
            </a:r>
            <a:endParaRPr lang="ru-RU" sz="2000" dirty="0">
              <a:latin typeface="+mj-lt"/>
            </a:endParaRPr>
          </a:p>
          <a:p>
            <a:endParaRPr lang="ru-RU" sz="2000" dirty="0">
              <a:latin typeface="+mj-lt"/>
            </a:endParaRPr>
          </a:p>
          <a:p>
            <a:pPr marL="800100" lvl="1" indent="-342900">
              <a:buBlip>
                <a:blip r:embed="rId5"/>
              </a:buBlip>
            </a:pPr>
            <a:r>
              <a:rPr lang="ru-RU" sz="2000" dirty="0">
                <a:latin typeface="+mj-lt"/>
              </a:rPr>
              <a:t>корпоративных </a:t>
            </a:r>
            <a:r>
              <a:rPr lang="ru-RU" sz="2000" dirty="0" smtClean="0">
                <a:latin typeface="+mj-lt"/>
              </a:rPr>
              <a:t>сайтов</a:t>
            </a:r>
          </a:p>
          <a:p>
            <a:pPr marL="800100" lvl="1" indent="-342900">
              <a:buBlip>
                <a:blip r:embed="rId5"/>
              </a:buBlip>
            </a:pPr>
            <a:r>
              <a:rPr lang="ru-RU" sz="2000" dirty="0" smtClean="0">
                <a:latin typeface="+mj-lt"/>
              </a:rPr>
              <a:t>интернет-магазинов</a:t>
            </a:r>
            <a:endParaRPr lang="ru-RU" sz="2000" dirty="0">
              <a:latin typeface="+mj-lt"/>
            </a:endParaRPr>
          </a:p>
          <a:p>
            <a:pPr marL="800100" lvl="1" indent="-342900">
              <a:buBlip>
                <a:blip r:embed="rId5"/>
              </a:buBlip>
            </a:pPr>
            <a:r>
              <a:rPr lang="ru-RU" sz="2000" dirty="0">
                <a:latin typeface="+mj-lt"/>
              </a:rPr>
              <a:t>информационных порталов</a:t>
            </a:r>
          </a:p>
          <a:p>
            <a:pPr marL="800100" lvl="1" indent="-342900">
              <a:buBlip>
                <a:blip r:embed="rId5"/>
              </a:buBlip>
            </a:pPr>
            <a:r>
              <a:rPr lang="ru-RU" sz="2000" dirty="0">
                <a:latin typeface="+mj-lt"/>
              </a:rPr>
              <a:t>онлайн-сообществ</a:t>
            </a:r>
          </a:p>
          <a:p>
            <a:pPr marL="800100" lvl="1" indent="-342900">
              <a:buBlip>
                <a:blip r:embed="rId5"/>
              </a:buBlip>
            </a:pPr>
            <a:r>
              <a:rPr lang="ru-RU" sz="2000" dirty="0">
                <a:latin typeface="+mj-lt"/>
              </a:rPr>
              <a:t>социальных сетей </a:t>
            </a:r>
            <a:endParaRPr lang="ru-RU" sz="2000" dirty="0" smtClean="0">
              <a:latin typeface="+mj-lt"/>
            </a:endParaRPr>
          </a:p>
          <a:p>
            <a:pPr marL="800100" lvl="1" indent="-342900">
              <a:buBlip>
                <a:blip r:embed="rId5"/>
              </a:buBlip>
            </a:pPr>
            <a:r>
              <a:rPr lang="ru-RU" sz="2000" dirty="0" smtClean="0">
                <a:latin typeface="+mj-lt"/>
              </a:rPr>
              <a:t>и </a:t>
            </a:r>
            <a:r>
              <a:rPr lang="ru-RU" sz="2000" dirty="0">
                <a:latin typeface="+mj-lt"/>
              </a:rPr>
              <a:t>других </a:t>
            </a:r>
            <a:r>
              <a:rPr lang="ru-RU" sz="2000" dirty="0" smtClean="0">
                <a:latin typeface="+mj-lt"/>
              </a:rPr>
              <a:t>сайтов</a:t>
            </a:r>
          </a:p>
          <a:p>
            <a:endParaRPr lang="ru-RU" sz="2000" dirty="0" smtClean="0">
              <a:latin typeface="+mj-lt"/>
            </a:endParaRPr>
          </a:p>
          <a:p>
            <a:endParaRPr lang="ru-RU" sz="2000" dirty="0">
              <a:latin typeface="+mj-lt"/>
            </a:endParaRPr>
          </a:p>
          <a:p>
            <a:r>
              <a:rPr lang="en-US" sz="2800" u="sng" dirty="0" smtClean="0">
                <a:solidFill>
                  <a:srgbClr val="C00000"/>
                </a:solidFill>
                <a:latin typeface="+mj-lt"/>
              </a:rPr>
              <a:t>www.1c-bitrix.ru</a:t>
            </a:r>
            <a:endParaRPr lang="ru-RU" sz="2800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38099"/>
            <a:ext cx="9143999" cy="980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6700" algn="l"/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</a:rPr>
              <a:t>Быстро. Просто. Эффективно.</a:t>
            </a:r>
            <a:endParaRPr lang="en-US" sz="1800" dirty="0" smtClean="0">
              <a:solidFill>
                <a:schemeClr val="bg1">
                  <a:lumMod val="65000"/>
                </a:schemeClr>
              </a:solidFill>
              <a:latin typeface="Verdana" pitchFamily="34" charset="0"/>
            </a:endParaRPr>
          </a:p>
        </p:txBody>
      </p:sp>
      <p:pic>
        <p:nvPicPr>
          <p:cNvPr id="1026" name="Picture 2" descr="C:\Users\Bitrix\Desktop\BUS-11_stick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54" y="1700808"/>
            <a:ext cx="3209929" cy="369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7708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875" y="4890191"/>
            <a:ext cx="844115" cy="88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Тиражные решения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468" y="1281584"/>
            <a:ext cx="8313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«1С-Битрикс» предлагает тиражные решения, разработанные на основе продукта «1С-Битрикс: </a:t>
            </a:r>
            <a:r>
              <a:rPr lang="ru-RU" sz="2000" dirty="0" smtClean="0">
                <a:latin typeface="+mj-lt"/>
              </a:rPr>
              <a:t>Управление сайтом».</a:t>
            </a:r>
            <a:endParaRPr lang="ru-RU" sz="2000" dirty="0">
              <a:latin typeface="+mj-lt"/>
            </a:endParaRPr>
          </a:p>
        </p:txBody>
      </p:sp>
      <p:pic>
        <p:nvPicPr>
          <p:cNvPr id="14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37" y="138967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44" y="2214564"/>
            <a:ext cx="1050527" cy="11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49486"/>
            <a:ext cx="1044311" cy="105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51860"/>
            <a:ext cx="1019446" cy="100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631" y="2376184"/>
            <a:ext cx="870259" cy="101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631" y="3751318"/>
            <a:ext cx="1044311" cy="90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78499" y="2659102"/>
            <a:ext cx="2894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Сайт государственной организации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78499" y="3846225"/>
            <a:ext cx="2894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Сайт </a:t>
            </a:r>
            <a:r>
              <a:rPr lang="ru-RU" sz="2000" b="1" dirty="0" smtClean="0">
                <a:latin typeface="+mj-lt"/>
              </a:rPr>
              <a:t>школы</a:t>
            </a:r>
            <a:endParaRPr lang="ru-RU" sz="2000" b="1" dirty="0"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78499" y="5171089"/>
            <a:ext cx="2894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Сайт медицинской организации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840540" y="2652383"/>
            <a:ext cx="33138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Интернет-магазин</a:t>
            </a:r>
            <a:endParaRPr lang="ru-RU" sz="2000" b="1" dirty="0">
              <a:latin typeface="+mj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840540" y="4020438"/>
            <a:ext cx="33138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Сайт конференций</a:t>
            </a:r>
            <a:endParaRPr lang="ru-RU" sz="2000" b="1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830167" y="5146170"/>
            <a:ext cx="33138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Информационный портал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3619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931" y="6042059"/>
            <a:ext cx="8572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67436"/>
            <a:ext cx="1230857" cy="140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299" name="Rectangle 25"/>
          <p:cNvSpPr>
            <a:spLocks noChangeArrowheads="1"/>
          </p:cNvSpPr>
          <p:nvPr/>
        </p:nvSpPr>
        <p:spPr bwMode="auto">
          <a:xfrm>
            <a:off x="254000" y="3025775"/>
            <a:ext cx="3471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ru-RU">
              <a:latin typeface="Verdana" pitchFamily="34" charset="0"/>
            </a:endParaRPr>
          </a:p>
        </p:txBody>
      </p:sp>
      <p:sp>
        <p:nvSpPr>
          <p:cNvPr id="55300" name="Text Box 61"/>
          <p:cNvSpPr txBox="1">
            <a:spLocks noChangeArrowheads="1"/>
          </p:cNvSpPr>
          <p:nvPr/>
        </p:nvSpPr>
        <p:spPr bwMode="auto">
          <a:xfrm>
            <a:off x="101600" y="849660"/>
            <a:ext cx="59029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dirty="0">
                <a:latin typeface="+mj-lt"/>
              </a:rPr>
              <a:t>Каталог готовых веб-приложений для сайтов и корпоративных порталов</a:t>
            </a:r>
            <a:endParaRPr lang="en-US" sz="2000" dirty="0" smtClean="0">
              <a:latin typeface="+mj-lt"/>
            </a:endParaRPr>
          </a:p>
        </p:txBody>
      </p:sp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Marketplace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900" y="5419700"/>
            <a:ext cx="65848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каталоге представлены бесплатные и коммерческие </a:t>
            </a:r>
            <a:r>
              <a:rPr lang="ru-RU" dirty="0" smtClean="0"/>
              <a:t>веб-приложения, которые расширяют возможности продуктов «1С-Битрикс»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609418"/>
            <a:ext cx="3744416" cy="338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64367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12" y="1609417"/>
            <a:ext cx="4460414" cy="3405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468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5"/>
          <p:cNvSpPr>
            <a:spLocks noChangeArrowheads="1"/>
          </p:cNvSpPr>
          <p:nvPr/>
        </p:nvSpPr>
        <p:spPr bwMode="auto">
          <a:xfrm>
            <a:off x="254000" y="3025775"/>
            <a:ext cx="3471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ru-RU">
              <a:latin typeface="Verdana" pitchFamily="34" charset="0"/>
            </a:endParaRPr>
          </a:p>
        </p:txBody>
      </p:sp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Бесплатные семинары</a:t>
            </a:r>
            <a:endParaRPr lang="en-US" sz="2800" b="1" dirty="0" smtClean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2600" y="1332260"/>
            <a:ext cx="579219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«1С-Битрикс» проводит бесплатные семинары в России и </a:t>
            </a:r>
            <a:r>
              <a:rPr lang="ru-RU" dirty="0" smtClean="0">
                <a:latin typeface="+mj-lt"/>
              </a:rPr>
              <a:t>Украине, а также </a:t>
            </a:r>
            <a:r>
              <a:rPr lang="ru-RU" dirty="0" err="1" smtClean="0">
                <a:latin typeface="+mj-lt"/>
              </a:rPr>
              <a:t>вебинары</a:t>
            </a:r>
            <a:r>
              <a:rPr lang="ru-RU" dirty="0" smtClean="0">
                <a:latin typeface="+mj-lt"/>
              </a:rPr>
              <a:t> (онлайн</a:t>
            </a:r>
            <a:r>
              <a:rPr lang="en-US" dirty="0" smtClean="0">
                <a:latin typeface="+mj-lt"/>
              </a:rPr>
              <a:t>-</a:t>
            </a:r>
            <a:r>
              <a:rPr lang="ru-RU" dirty="0" smtClean="0">
                <a:latin typeface="+mj-lt"/>
              </a:rPr>
              <a:t>семинары).</a:t>
            </a:r>
          </a:p>
          <a:p>
            <a:r>
              <a:rPr lang="ru-RU" dirty="0" smtClean="0">
                <a:latin typeface="+mj-lt"/>
              </a:rPr>
              <a:t> </a:t>
            </a:r>
            <a:endParaRPr lang="en-US" dirty="0" smtClean="0">
              <a:latin typeface="+mj-lt"/>
            </a:endParaRPr>
          </a:p>
          <a:p>
            <a:r>
              <a:rPr lang="ru-RU" dirty="0" smtClean="0">
                <a:latin typeface="+mj-lt"/>
              </a:rPr>
              <a:t>Семинары будут полезны тем, </a:t>
            </a:r>
            <a:r>
              <a:rPr lang="ru-RU" dirty="0">
                <a:latin typeface="+mj-lt"/>
              </a:rPr>
              <a:t>кто планирует разработку сайта, интернет-магазина или корпоративного портала. </a:t>
            </a:r>
          </a:p>
          <a:p>
            <a:endParaRPr lang="ru-RU" dirty="0">
              <a:latin typeface="+mj-lt"/>
            </a:endParaRPr>
          </a:p>
          <a:p>
            <a:r>
              <a:rPr lang="ru-RU" b="1" dirty="0">
                <a:latin typeface="+mj-lt"/>
              </a:rPr>
              <a:t>Темы семинаров:</a:t>
            </a:r>
          </a:p>
          <a:p>
            <a:endParaRPr lang="ru-RU" sz="2000" dirty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>
                <a:latin typeface="+mj-lt"/>
              </a:rPr>
              <a:t>создание сайтов и управление </a:t>
            </a:r>
            <a:r>
              <a:rPr lang="ru-RU" dirty="0" smtClean="0">
                <a:latin typeface="+mj-lt"/>
              </a:rPr>
              <a:t>контентом</a:t>
            </a:r>
            <a:endParaRPr lang="ru-RU" dirty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 smtClean="0">
                <a:latin typeface="+mj-lt"/>
              </a:rPr>
              <a:t>веб-</a:t>
            </a:r>
            <a:r>
              <a:rPr lang="ru-RU" dirty="0" err="1" smtClean="0">
                <a:latin typeface="+mj-lt"/>
              </a:rPr>
              <a:t>юзабилити</a:t>
            </a:r>
            <a:endParaRPr lang="en-US" dirty="0" smtClean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 smtClean="0">
                <a:latin typeface="+mj-lt"/>
              </a:rPr>
              <a:t>поисковая </a:t>
            </a:r>
            <a:r>
              <a:rPr lang="ru-RU" dirty="0">
                <a:latin typeface="+mj-lt"/>
              </a:rPr>
              <a:t>оптимизация и продвижение </a:t>
            </a:r>
            <a:r>
              <a:rPr lang="ru-RU" dirty="0" smtClean="0">
                <a:latin typeface="+mj-lt"/>
              </a:rPr>
              <a:t>сайтов</a:t>
            </a:r>
            <a:endParaRPr lang="ru-RU" dirty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>
                <a:latin typeface="+mj-lt"/>
              </a:rPr>
              <a:t>разработка </a:t>
            </a:r>
            <a:r>
              <a:rPr lang="ru-RU" dirty="0" smtClean="0">
                <a:latin typeface="+mj-lt"/>
              </a:rPr>
              <a:t>интернет-магазинов</a:t>
            </a:r>
            <a:endParaRPr lang="en-US" dirty="0" smtClean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 smtClean="0">
                <a:latin typeface="+mj-lt"/>
              </a:rPr>
              <a:t>электронные </a:t>
            </a:r>
            <a:r>
              <a:rPr lang="ru-RU" dirty="0">
                <a:latin typeface="+mj-lt"/>
              </a:rPr>
              <a:t>платежи</a:t>
            </a:r>
          </a:p>
          <a:p>
            <a:pPr marL="622300" indent="-355600">
              <a:buBlip>
                <a:blip r:embed="rId6"/>
              </a:buBlip>
            </a:pPr>
            <a:r>
              <a:rPr lang="ru-RU" dirty="0">
                <a:latin typeface="+mj-lt"/>
              </a:rPr>
              <a:t>интеграция с «1С</a:t>
            </a:r>
            <a:r>
              <a:rPr lang="ru-RU" dirty="0" smtClean="0">
                <a:latin typeface="+mj-lt"/>
              </a:rPr>
              <a:t>»</a:t>
            </a:r>
            <a:endParaRPr lang="ru-RU" dirty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>
                <a:latin typeface="+mj-lt"/>
              </a:rPr>
              <a:t>создание корпоративных </a:t>
            </a:r>
            <a:r>
              <a:rPr lang="ru-RU" dirty="0" smtClean="0">
                <a:latin typeface="+mj-lt"/>
              </a:rPr>
              <a:t>порталов</a:t>
            </a:r>
            <a:endParaRPr lang="ru-RU" dirty="0">
              <a:latin typeface="+mj-lt"/>
            </a:endParaRPr>
          </a:p>
          <a:p>
            <a:pPr marL="622300" indent="-355600">
              <a:buBlip>
                <a:blip r:embed="rId6"/>
              </a:buBlip>
            </a:pPr>
            <a:r>
              <a:rPr lang="ru-RU" dirty="0">
                <a:latin typeface="+mj-lt"/>
              </a:rPr>
              <a:t>управление внутренними </a:t>
            </a:r>
            <a:r>
              <a:rPr lang="ru-RU" dirty="0" smtClean="0">
                <a:latin typeface="+mj-lt"/>
              </a:rPr>
              <a:t>коммуникациями</a:t>
            </a:r>
            <a:endParaRPr lang="ru-RU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11032" y="1315368"/>
            <a:ext cx="23762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Архангельск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Владивосток 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Донецк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Екатеринбург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Казань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Калининград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Киев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Краснодар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Красноярск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Москва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Нижний Новгород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Новосибирск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Пенза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Ростов-на-Дону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Санкт-Петербург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Симферополь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Уфа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Чебоксары </a:t>
            </a:r>
          </a:p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Челябинск </a:t>
            </a:r>
          </a:p>
        </p:txBody>
      </p:sp>
      <p:pic>
        <p:nvPicPr>
          <p:cNvPr id="6147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9" y="5994102"/>
            <a:ext cx="15144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4211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468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5"/>
          <p:cNvSpPr>
            <a:spLocks noChangeArrowheads="1"/>
          </p:cNvSpPr>
          <p:nvPr/>
        </p:nvSpPr>
        <p:spPr bwMode="auto">
          <a:xfrm>
            <a:off x="254000" y="3025775"/>
            <a:ext cx="3471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ru-RU">
              <a:latin typeface="Verdana" pitchFamily="34" charset="0"/>
            </a:endParaRPr>
          </a:p>
        </p:txBody>
      </p:sp>
      <p:sp>
        <p:nvSpPr>
          <p:cNvPr id="55300" name="Text Box 61"/>
          <p:cNvSpPr txBox="1">
            <a:spLocks noChangeArrowheads="1"/>
          </p:cNvSpPr>
          <p:nvPr/>
        </p:nvSpPr>
        <p:spPr bwMode="auto">
          <a:xfrm>
            <a:off x="482600" y="1408460"/>
            <a:ext cx="4593456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1900" dirty="0">
                <a:latin typeface="+mj-lt"/>
              </a:rPr>
              <a:t>Компания «1С-Битрикс» — российский разработчик систем управления сайтами и корпоративными порталами. </a:t>
            </a:r>
            <a:endParaRPr lang="en-US" sz="1900" dirty="0" smtClean="0">
              <a:latin typeface="+mj-lt"/>
            </a:endParaRPr>
          </a:p>
          <a:p>
            <a:pPr eaLnBrk="1" hangingPunct="1"/>
            <a:endParaRPr lang="ru-RU" sz="1900" dirty="0">
              <a:latin typeface="+mj-lt"/>
            </a:endParaRPr>
          </a:p>
          <a:p>
            <a:pPr eaLnBrk="1" hangingPunct="1"/>
            <a:r>
              <a:rPr lang="ru-RU" sz="1900" dirty="0">
                <a:latin typeface="+mj-lt"/>
              </a:rPr>
              <a:t>Программные продукты «1С-Битрикс» — профессиональные системы для управления сайтами компаний, интернет-магазинами, социальными сетями и сообществами, корпоративными порталами и другими проектами. </a:t>
            </a:r>
            <a:endParaRPr lang="en-US" sz="1900" dirty="0" smtClean="0">
              <a:latin typeface="+mj-lt"/>
            </a:endParaRPr>
          </a:p>
          <a:p>
            <a:pPr eaLnBrk="1" hangingPunct="1"/>
            <a:endParaRPr lang="en-US" sz="1900" dirty="0" smtClean="0">
              <a:latin typeface="+mj-lt"/>
            </a:endParaRPr>
          </a:p>
          <a:p>
            <a:pPr eaLnBrk="1" hangingPunct="1"/>
            <a:r>
              <a:rPr lang="ru-RU" sz="1900" dirty="0" smtClean="0">
                <a:latin typeface="+mj-lt"/>
              </a:rPr>
              <a:t>«</a:t>
            </a:r>
            <a:r>
              <a:rPr lang="ru-RU" sz="1900" dirty="0">
                <a:latin typeface="+mj-lt"/>
              </a:rPr>
              <a:t>1С-Битрикс» является технологическим партнером для дилерской сети, включающей более 6000 веб-студий и веб-интеграторов</a:t>
            </a:r>
            <a:r>
              <a:rPr lang="ru-RU" sz="1900" dirty="0" smtClean="0">
                <a:latin typeface="+mj-lt"/>
              </a:rPr>
              <a:t>.</a:t>
            </a:r>
            <a:endParaRPr lang="en-US" sz="1900" dirty="0" smtClean="0">
              <a:latin typeface="+mj-lt"/>
            </a:endParaRPr>
          </a:p>
        </p:txBody>
      </p:sp>
      <p:pic>
        <p:nvPicPr>
          <p:cNvPr id="55301" name="Picture 76" descr="1c-bitrix-logo-v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428750"/>
            <a:ext cx="30480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Рисунок 5" descr="premiaruneta200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38" y="3848099"/>
            <a:ext cx="1687958" cy="224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Рисунок 6" descr="premiaruneta200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3848099"/>
            <a:ext cx="1687958" cy="224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Natalia\Desktop\Для презентаций\stickers-bullet\li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1149252"/>
            <a:ext cx="8915400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atalia\Documents\Для презентаций\stickers-bullet\sticker-righ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02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3820" y="11273"/>
            <a:ext cx="5996882" cy="99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Компания «1С-Битрикс»</a:t>
            </a:r>
            <a:endParaRPr lang="en-US" sz="2800" b="1" dirty="0" smtClean="0">
              <a:latin typeface="Verdana" pitchFamily="34" charset="0"/>
            </a:endParaRPr>
          </a:p>
        </p:txBody>
      </p:sp>
      <p:pic>
        <p:nvPicPr>
          <p:cNvPr id="12" name="Picture 4" descr="C:\Users\Natalia\Documents\Для презентаций\stickers-bullet\strelk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4846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alia\Downloads\7753196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8" y="0"/>
            <a:ext cx="9149048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-76200" y="1362161"/>
            <a:ext cx="5724128" cy="3240360"/>
          </a:xfrm>
          <a:prstGeom prst="roundRect">
            <a:avLst>
              <a:gd name="adj" fmla="val 2596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824" y="1692278"/>
            <a:ext cx="54282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0" dirty="0" smtClean="0">
                <a:latin typeface="Calibri" pitchFamily="34" charset="0"/>
                <a:cs typeface="Calibri" pitchFamily="34" charset="0"/>
              </a:rPr>
              <a:t>Следите за нами!</a:t>
            </a:r>
            <a:endParaRPr lang="ru-RU" sz="5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" y="2633718"/>
            <a:ext cx="665102" cy="65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67" y="3589311"/>
            <a:ext cx="589546" cy="589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-5048" y="5638800"/>
            <a:ext cx="9149048" cy="1219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7852" y="5962671"/>
            <a:ext cx="3436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0" u="sng" dirty="0" smtClean="0">
                <a:latin typeface="Calibri" pitchFamily="34" charset="0"/>
                <a:cs typeface="Calibri" pitchFamily="34" charset="0"/>
              </a:rPr>
              <a:t>www.1c-bitrix.ru</a:t>
            </a:r>
            <a:endParaRPr lang="ru-RU" sz="3600" b="0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4795" y="3625377"/>
            <a:ext cx="3605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0" dirty="0">
                <a:latin typeface="Calibri" pitchFamily="34" charset="0"/>
                <a:cs typeface="Calibri" pitchFamily="34" charset="0"/>
              </a:rPr>
              <a:t>facebook.com/1CBitrix</a:t>
            </a:r>
            <a:endParaRPr lang="ru-RU" sz="28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9751" y="2700390"/>
            <a:ext cx="3417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0" dirty="0">
                <a:latin typeface="Calibri" pitchFamily="34" charset="0"/>
                <a:cs typeface="Calibri" pitchFamily="34" charset="0"/>
              </a:rPr>
              <a:t>twitter.com/1C_Bitrix</a:t>
            </a:r>
            <a:endParaRPr lang="ru-RU" sz="28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8" y="5769338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07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Natalia\Downloads\9560810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76" y="11875"/>
            <a:ext cx="4555587" cy="683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4" name="TextBox 3"/>
          <p:cNvSpPr txBox="1">
            <a:spLocks noChangeArrowheads="1"/>
          </p:cNvSpPr>
          <p:nvPr/>
        </p:nvSpPr>
        <p:spPr bwMode="auto">
          <a:xfrm>
            <a:off x="394246" y="2705100"/>
            <a:ext cx="532988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sz="4800" b="0" dirty="0" smtClean="0">
                <a:latin typeface="Calibri" pitchFamily="34" charset="0"/>
                <a:cs typeface="Calibri" pitchFamily="34" charset="0"/>
              </a:rPr>
              <a:t>8-800-250-18-60</a:t>
            </a:r>
          </a:p>
          <a:p>
            <a:pPr eaLnBrk="1" hangingPunct="1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3200" b="0" u="sng" dirty="0" smtClean="0">
                <a:latin typeface="Calibri" pitchFamily="34" charset="0"/>
                <a:cs typeface="Calibri" pitchFamily="34" charset="0"/>
              </a:rPr>
              <a:t>info@1c-bitrix.ru</a:t>
            </a:r>
            <a:endParaRPr lang="ru-RU" sz="3200" b="0" u="sng" dirty="0" smtClean="0"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ru-RU" sz="3200" b="0" u="sng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3200" b="0" u="sng" dirty="0" smtClean="0">
                <a:latin typeface="Calibri" pitchFamily="34" charset="0"/>
                <a:cs typeface="Calibri" pitchFamily="34" charset="0"/>
              </a:rPr>
              <a:t>www.1c-bitrix.ru</a:t>
            </a:r>
            <a:endParaRPr lang="ru-RU" sz="3200" b="0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394246" y="1700808"/>
            <a:ext cx="583393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0" dirty="0" smtClean="0">
                <a:latin typeface="Calibri" pitchFamily="34" charset="0"/>
                <a:cs typeface="Calibri" pitchFamily="34" charset="0"/>
              </a:rPr>
              <a:t>Ответим на ваши вопросы:</a:t>
            </a:r>
            <a:endParaRPr lang="en-US" sz="4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4" descr="C:\Users\Natalia\Desktop\Для презентаций\stickers-bullet\polo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463"/>
            <a:ext cx="9144000" cy="4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Natalia\Documents\Для презентаций\stickers-bullet\sticker-lef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" y="11273"/>
            <a:ext cx="3063298" cy="10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944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5177</TotalTime>
  <Words>3696</Words>
  <Application>Microsoft Office PowerPoint</Application>
  <PresentationFormat>Экран (4:3)</PresentationFormat>
  <Paragraphs>590</Paragraphs>
  <Slides>112</Slides>
  <Notes>69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112</vt:i4>
      </vt:variant>
    </vt:vector>
  </HeadingPairs>
  <TitlesOfParts>
    <vt:vector size="1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1: «Управление планированием»</vt:lpstr>
      <vt:lpstr>Пример 1: «Управление планированием»</vt:lpstr>
      <vt:lpstr>Пример 2: «Самоорганизация»</vt:lpstr>
      <vt:lpstr>Пример 3: «Оценка эффективности внешних процессов»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Веб-кластер</vt:lpstr>
      <vt:lpstr>Презентация PowerPoint</vt:lpstr>
      <vt:lpstr>«Панель безопасности»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Виртуальная лаборатория Протестируйте продукт перед покупкой</vt:lpstr>
      <vt:lpstr>Презентация PowerPoint</vt:lpstr>
      <vt:lpstr>Презентация PowerPoint</vt:lpstr>
      <vt:lpstr>Техническая поддержка</vt:lpstr>
      <vt:lpstr>Документация</vt:lpstr>
      <vt:lpstr>Обучение</vt:lpstr>
      <vt:lpstr>На платформе «1С-Битрикс» работает более 50 000 веб-проектов.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Грихина</dc:creator>
  <cp:lastModifiedBy>Наталья Грихина</cp:lastModifiedBy>
  <cp:revision>540</cp:revision>
  <cp:lastPrinted>2011-11-21T13:32:39Z</cp:lastPrinted>
  <dcterms:modified xsi:type="dcterms:W3CDTF">2011-11-21T15:35:32Z</dcterms:modified>
</cp:coreProperties>
</file>